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sldIdLst>
    <p:sldId id="2407" r:id="rId5"/>
    <p:sldId id="2550" r:id="rId6"/>
    <p:sldId id="2556" r:id="rId7"/>
    <p:sldId id="2548" r:id="rId8"/>
    <p:sldId id="2147483555" r:id="rId9"/>
    <p:sldId id="2555" r:id="rId10"/>
    <p:sldId id="2557" r:id="rId11"/>
    <p:sldId id="2552" r:id="rId12"/>
    <p:sldId id="2544" r:id="rId13"/>
    <p:sldId id="2554" r:id="rId14"/>
    <p:sldId id="2542" r:id="rId15"/>
    <p:sldId id="2545" r:id="rId16"/>
    <p:sldId id="2147483557" r:id="rId17"/>
    <p:sldId id="2147483556" r:id="rId18"/>
    <p:sldId id="2147483559" r:id="rId19"/>
    <p:sldId id="311" r:id="rId20"/>
    <p:sldId id="315" r:id="rId21"/>
    <p:sldId id="2465" r:id="rId22"/>
    <p:sldId id="2551" r:id="rId23"/>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F720339-6CCA-E111-DADF-5D51B5BF9671}" name="Guest User" initials="GU" userId="S::urn:spo:anon#45bd80b15c31dff72b48349d88d4097399889db87468eb27584d887cebfb75ae::" providerId="AD"/>
  <p188:author id="{B7EA9874-BD0A-717D-CF6F-5B2AA6D9C59B}" name="Kelsey Evans" initials="KE" userId="S::kevans@globalguardian.com::a304417c-5183-4e32-8282-a6de73740e9a" providerId="AD"/>
  <p188:author id="{1E0E0E7D-7255-ED3C-D3EB-FBD311E0FC93}" name="Chris Nicolalde" initials="CN" userId="S::cnicolalde@globalguardian.com::1a586cfc-c3e9-48a7-8a9a-3ac21ad37e10" providerId="AD"/>
  <p188:author id="{932BC681-20CB-3771-66ED-C6F973FC1FA4}" name="Holly Chirko" initials="HC" userId="S::hchirko@globalguardian.com::3bd3b3df-c11a-44ba-a85e-801121bbaf35" providerId="AD"/>
  <p188:author id="{8CD55D92-746F-F5CA-4320-DCA53837FD25}" name="Shannon Reilly" initials="SR" userId="S::sreilly@globalguardian.com::d725549e-d1c6-4c63-963d-7dcd2e5d0b25"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Microsoft Office User" initials="MOU" lastIdx="33" clrIdx="0"/>
  <p:cmAuthor id="2" name="Shannon Scully" initials="SS" lastIdx="7" clrIdx="1">
    <p:extLst>
      <p:ext uri="{19B8F6BF-5375-455C-9EA6-DF929625EA0E}">
        <p15:presenceInfo xmlns:p15="http://schemas.microsoft.com/office/powerpoint/2012/main" userId="S::sscully@globalguardian.com::a98ed665-e9d2-4870-b1dc-67a27259393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2727"/>
    <a:srgbClr val="003057"/>
    <a:srgbClr val="1E3960"/>
    <a:srgbClr val="093253"/>
    <a:srgbClr val="404040"/>
    <a:srgbClr val="0C2744"/>
    <a:srgbClr val="000000"/>
    <a:srgbClr val="092F57"/>
    <a:srgbClr val="1C2D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0F038A-5E7F-4115-8528-34172EF81669}" v="1" dt="2025-11-03T16:45:24.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13" autoAdjust="0"/>
    <p:restoredTop sz="94666"/>
  </p:normalViewPr>
  <p:slideViewPr>
    <p:cSldViewPr snapToGrid="0">
      <p:cViewPr>
        <p:scale>
          <a:sx n="107" d="100"/>
          <a:sy n="107" d="100"/>
        </p:scale>
        <p:origin x="101" y="5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53" tIns="48327" rIns="96653" bIns="48327" rtlCol="0"/>
          <a:lstStyle>
            <a:lvl1pPr algn="l">
              <a:defRPr sz="12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53" tIns="48327" rIns="96653" bIns="48327" rtlCol="0"/>
          <a:lstStyle>
            <a:lvl1pPr algn="r">
              <a:defRPr sz="1200"/>
            </a:lvl1pPr>
          </a:lstStyle>
          <a:p>
            <a:fld id="{96F1CDB0-DBDF-9346-BF42-71D672B80129}" type="datetimeFigureOut">
              <a:rPr lang="en-US" smtClean="0"/>
              <a:t>10/21/2026</a:t>
            </a:fld>
            <a:endParaRPr lang="en-US"/>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53" tIns="48327" rIns="96653" bIns="48327"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53" tIns="48327" rIns="96653" bIns="4832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5"/>
            <a:ext cx="3169920" cy="481726"/>
          </a:xfrm>
          <a:prstGeom prst="rect">
            <a:avLst/>
          </a:prstGeom>
        </p:spPr>
        <p:txBody>
          <a:bodyPr vert="horz" lIns="96653" tIns="48327" rIns="96653" bIns="48327" rtlCol="0" anchor="b"/>
          <a:lstStyle>
            <a:lvl1pPr algn="l">
              <a:defRPr sz="1200"/>
            </a:lvl1pPr>
          </a:lstStyle>
          <a:p>
            <a:endParaRPr lang="en-US"/>
          </a:p>
        </p:txBody>
      </p:sp>
      <p:sp>
        <p:nvSpPr>
          <p:cNvPr id="7" name="Slide Number Placeholder 6"/>
          <p:cNvSpPr>
            <a:spLocks noGrp="1"/>
          </p:cNvSpPr>
          <p:nvPr>
            <p:ph type="sldNum" sz="quarter" idx="5"/>
          </p:nvPr>
        </p:nvSpPr>
        <p:spPr>
          <a:xfrm>
            <a:off x="4143587" y="9119475"/>
            <a:ext cx="3169920" cy="481726"/>
          </a:xfrm>
          <a:prstGeom prst="rect">
            <a:avLst/>
          </a:prstGeom>
        </p:spPr>
        <p:txBody>
          <a:bodyPr vert="horz" lIns="96653" tIns="48327" rIns="96653" bIns="48327" rtlCol="0" anchor="b"/>
          <a:lstStyle>
            <a:lvl1pPr algn="r">
              <a:defRPr sz="1200"/>
            </a:lvl1pPr>
          </a:lstStyle>
          <a:p>
            <a:fld id="{3E95B614-0DB4-8D4E-8456-1485ABD53DA5}" type="slidenum">
              <a:rPr lang="en-US" smtClean="0"/>
              <a:t>‹#›</a:t>
            </a:fld>
            <a:endParaRPr lang="en-US"/>
          </a:p>
        </p:txBody>
      </p:sp>
    </p:spTree>
    <p:extLst>
      <p:ext uri="{BB962C8B-B14F-4D97-AF65-F5344CB8AC3E}">
        <p14:creationId xmlns:p14="http://schemas.microsoft.com/office/powerpoint/2010/main" val="3555517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FED3E0-AB70-447A-B0E1-08DA6EB6D4F4}" type="slidenum">
              <a:rPr lang="en-US" smtClean="0"/>
              <a:t>1</a:t>
            </a:fld>
            <a:endParaRPr lang="en-US"/>
          </a:p>
        </p:txBody>
      </p:sp>
    </p:spTree>
    <p:extLst>
      <p:ext uri="{BB962C8B-B14F-4D97-AF65-F5344CB8AC3E}">
        <p14:creationId xmlns:p14="http://schemas.microsoft.com/office/powerpoint/2010/main" val="2544542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95B614-0DB4-8D4E-8456-1485ABD53DA5}" type="slidenum">
              <a:rPr lang="en-US" smtClean="0"/>
              <a:t>4</a:t>
            </a:fld>
            <a:endParaRPr lang="en-US"/>
          </a:p>
        </p:txBody>
      </p:sp>
    </p:spTree>
    <p:extLst>
      <p:ext uri="{BB962C8B-B14F-4D97-AF65-F5344CB8AC3E}">
        <p14:creationId xmlns:p14="http://schemas.microsoft.com/office/powerpoint/2010/main" val="275128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825715-ED14-BF47-B28D-E8414FB447FA}" type="slidenum">
              <a:rPr lang="en-US" smtClean="0"/>
              <a:t>17</a:t>
            </a:fld>
            <a:endParaRPr lang="en-US"/>
          </a:p>
        </p:txBody>
      </p:sp>
    </p:spTree>
    <p:extLst>
      <p:ext uri="{BB962C8B-B14F-4D97-AF65-F5344CB8AC3E}">
        <p14:creationId xmlns:p14="http://schemas.microsoft.com/office/powerpoint/2010/main" val="2755985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70F76C-5B77-43B7-B0CE-640E0DC5FA60}" type="slidenum">
              <a:rPr lang="es-UY" smtClean="0"/>
              <a:t>18</a:t>
            </a:fld>
            <a:endParaRPr lang="es-UY"/>
          </a:p>
        </p:txBody>
      </p:sp>
    </p:spTree>
    <p:extLst>
      <p:ext uri="{BB962C8B-B14F-4D97-AF65-F5344CB8AC3E}">
        <p14:creationId xmlns:p14="http://schemas.microsoft.com/office/powerpoint/2010/main" val="23455543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1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24871"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dirty="0">
                <a:latin typeface="Gotham Bold" panose="02000604030000020004" pitchFamily="2" charset="0"/>
              </a:rPr>
              <a:t>TRAVEL GUARDIAN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10217426" y="708488"/>
            <a:ext cx="1550504"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4307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0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40935"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dirty="0">
                <a:latin typeface="Gotham Bold" panose="02000604030000020004" pitchFamily="2" charset="0"/>
              </a:rPr>
              <a:t>TRAVEL GUARDIAN </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10280073" y="708488"/>
            <a:ext cx="14878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2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PREMIUM TRAVELER ADD ON</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53575" y="708488"/>
            <a:ext cx="2214355"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460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ON-DEMAND SOLUTIONS</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882407" y="708488"/>
            <a:ext cx="1885523"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766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9" name="Title 1">
            <a:extLst>
              <a:ext uri="{FF2B5EF4-FFF2-40B4-BE49-F238E27FC236}">
                <a16:creationId xmlns:a16="http://schemas.microsoft.com/office/drawing/2014/main" id="{9946AF28-08DA-544A-858E-580BE2D90451}"/>
              </a:ext>
            </a:extLst>
          </p:cNvPr>
          <p:cNvSpPr txBox="1">
            <a:spLocks/>
          </p:cNvSpPr>
          <p:nvPr userDrawn="1"/>
        </p:nvSpPr>
        <p:spPr>
          <a:xfrm>
            <a:off x="6877879" y="330800"/>
            <a:ext cx="5009322" cy="457201"/>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2800" b="0" i="0" kern="1200">
                <a:solidFill>
                  <a:srgbClr val="0A3254"/>
                </a:solidFill>
                <a:latin typeface="Gotham Light" pitchFamily="2" charset="0"/>
                <a:ea typeface="Verdana" panose="020B0604030504040204" pitchFamily="34" charset="0"/>
                <a:cs typeface="Gotham Book" pitchFamily="2" charset="0"/>
              </a:defRPr>
            </a:lvl1pPr>
          </a:lstStyle>
          <a:p>
            <a:pPr algn="r"/>
            <a:r>
              <a:rPr lang="en-US" sz="1000" b="1" i="0" u="none" spc="100" baseline="0">
                <a:latin typeface="Gotham Bold" panose="02000604030000020004" pitchFamily="2" charset="0"/>
              </a:rPr>
              <a:t>DUTY OF CARE MEMBERSHIP</a:t>
            </a:r>
          </a:p>
        </p:txBody>
      </p:sp>
      <p:cxnSp>
        <p:nvCxnSpPr>
          <p:cNvPr id="3" name="Straight Connector 2">
            <a:extLst>
              <a:ext uri="{FF2B5EF4-FFF2-40B4-BE49-F238E27FC236}">
                <a16:creationId xmlns:a16="http://schemas.microsoft.com/office/drawing/2014/main" id="{77AEA3A6-5E8A-B547-BD02-A3DDC83FF04D}"/>
              </a:ext>
            </a:extLst>
          </p:cNvPr>
          <p:cNvCxnSpPr>
            <a:cxnSpLocks/>
          </p:cNvCxnSpPr>
          <p:nvPr userDrawn="1"/>
        </p:nvCxnSpPr>
        <p:spPr>
          <a:xfrm>
            <a:off x="9589273" y="708488"/>
            <a:ext cx="2178657" cy="0"/>
          </a:xfrm>
          <a:prstGeom prst="line">
            <a:avLst/>
          </a:prstGeom>
          <a:ln w="25400">
            <a:solidFill>
              <a:srgbClr val="1C2D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9481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DF9D0-4E93-1D4F-9BFB-AB667458F4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472D6CC-F5DB-8046-B5F4-727D45113C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6A6A4D-8675-9142-8242-7C4D8EB0365A}"/>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5" name="Footer Placeholder 4">
            <a:extLst>
              <a:ext uri="{FF2B5EF4-FFF2-40B4-BE49-F238E27FC236}">
                <a16:creationId xmlns:a16="http://schemas.microsoft.com/office/drawing/2014/main" id="{DEA32210-5E27-DE45-98EA-C3C166B9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891443-DD8B-A140-8241-AAC49BD186A4}"/>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1649917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Divider Slide1">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D22BC4-166D-C046-B411-52919942E6A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76"/>
            <a:ext cx="12192000" cy="6857824"/>
          </a:xfrm>
          <a:prstGeom prst="rect">
            <a:avLst/>
          </a:prstGeom>
        </p:spPr>
      </p:pic>
      <p:sp>
        <p:nvSpPr>
          <p:cNvPr id="10" name="Text Placeholder 23">
            <a:extLst>
              <a:ext uri="{FF2B5EF4-FFF2-40B4-BE49-F238E27FC236}">
                <a16:creationId xmlns:a16="http://schemas.microsoft.com/office/drawing/2014/main" id="{4EF28FFC-AB66-DE4F-A95F-157E9B5D722F}"/>
              </a:ext>
            </a:extLst>
          </p:cNvPr>
          <p:cNvSpPr>
            <a:spLocks noGrp="1"/>
          </p:cNvSpPr>
          <p:nvPr>
            <p:ph type="body" sz="quarter" idx="13" hasCustomPrompt="1"/>
          </p:nvPr>
        </p:nvSpPr>
        <p:spPr>
          <a:xfrm>
            <a:off x="457200" y="4050028"/>
            <a:ext cx="5769864" cy="318331"/>
          </a:xfrm>
        </p:spPr>
        <p:txBody>
          <a:bodyPr anchor="ctr"/>
          <a:lstStyle>
            <a:lvl1pPr marL="0" indent="0" algn="l">
              <a:buNone/>
              <a:defRPr sz="1400" b="1" i="0" cap="all" spc="200" baseline="0">
                <a:solidFill>
                  <a:schemeClr val="bg1"/>
                </a:solidFill>
                <a:latin typeface="Gotham Bold" panose="02000604030000020004" pitchFamily="2" charset="0"/>
                <a:ea typeface="Verdana" panose="020B0604030504040204" pitchFamily="34" charset="0"/>
                <a:cs typeface="Verdana" panose="020B0604030504040204" pitchFamily="34" charset="0"/>
              </a:defRPr>
            </a:lvl1pPr>
          </a:lstStyle>
          <a:p>
            <a:pPr lvl="0"/>
            <a:r>
              <a:rPr lang="en-US"/>
              <a:t>Sub Text</a:t>
            </a:r>
          </a:p>
        </p:txBody>
      </p:sp>
      <p:cxnSp>
        <p:nvCxnSpPr>
          <p:cNvPr id="16" name="Straight Connector 15">
            <a:extLst>
              <a:ext uri="{FF2B5EF4-FFF2-40B4-BE49-F238E27FC236}">
                <a16:creationId xmlns:a16="http://schemas.microsoft.com/office/drawing/2014/main" id="{466A34D4-ECBA-8E40-A572-5FE95917D5B9}"/>
              </a:ext>
            </a:extLst>
          </p:cNvPr>
          <p:cNvCxnSpPr>
            <a:cxnSpLocks/>
          </p:cNvCxnSpPr>
          <p:nvPr userDrawn="1"/>
        </p:nvCxnSpPr>
        <p:spPr>
          <a:xfrm>
            <a:off x="-64008" y="3814136"/>
            <a:ext cx="8293608" cy="0"/>
          </a:xfrm>
          <a:prstGeom prst="line">
            <a:avLst/>
          </a:prstGeom>
          <a:ln w="12700" cap="sq">
            <a:solidFill>
              <a:schemeClr val="bg1"/>
            </a:solidFill>
            <a:miter lim="800000"/>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A7B74473-F52B-1B4A-9F8F-2B87F2A2B16E}"/>
              </a:ext>
            </a:extLst>
          </p:cNvPr>
          <p:cNvSpPr>
            <a:spLocks noGrp="1"/>
          </p:cNvSpPr>
          <p:nvPr>
            <p:ph type="title"/>
          </p:nvPr>
        </p:nvSpPr>
        <p:spPr>
          <a:xfrm>
            <a:off x="457200" y="2889664"/>
            <a:ext cx="9670627" cy="542783"/>
          </a:xfrm>
        </p:spPr>
        <p:txBody>
          <a:bodyPr anchor="ctr">
            <a:noAutofit/>
          </a:bodyPr>
          <a:lstStyle>
            <a:lvl1pPr algn="l">
              <a:lnSpc>
                <a:spcPct val="80000"/>
              </a:lnSpc>
              <a:defRPr sz="3200" b="0" i="0">
                <a:solidFill>
                  <a:schemeClr val="bg1"/>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8" name="TextBox 7">
            <a:extLst>
              <a:ext uri="{FF2B5EF4-FFF2-40B4-BE49-F238E27FC236}">
                <a16:creationId xmlns:a16="http://schemas.microsoft.com/office/drawing/2014/main" id="{AD1CCB66-7A72-774E-BEE9-5F4C785A5D48}"/>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chemeClr val="bg1"/>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chemeClr val="bg1"/>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chemeClr val="bg1"/>
              </a:solidFill>
              <a:latin typeface="Gotham Medium" panose="02000604030000020004" pitchFamily="2"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2621759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4_Divider Slide1">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D22BC4-166D-C046-B411-52919942E6A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76"/>
            <a:ext cx="12192000" cy="6857824"/>
          </a:xfrm>
          <a:prstGeom prst="rect">
            <a:avLst/>
          </a:prstGeom>
        </p:spPr>
      </p:pic>
      <p:sp>
        <p:nvSpPr>
          <p:cNvPr id="10" name="Text Placeholder 23">
            <a:extLst>
              <a:ext uri="{FF2B5EF4-FFF2-40B4-BE49-F238E27FC236}">
                <a16:creationId xmlns:a16="http://schemas.microsoft.com/office/drawing/2014/main" id="{4EF28FFC-AB66-DE4F-A95F-157E9B5D722F}"/>
              </a:ext>
            </a:extLst>
          </p:cNvPr>
          <p:cNvSpPr>
            <a:spLocks noGrp="1"/>
          </p:cNvSpPr>
          <p:nvPr>
            <p:ph type="body" sz="quarter" idx="13" hasCustomPrompt="1"/>
          </p:nvPr>
        </p:nvSpPr>
        <p:spPr>
          <a:xfrm>
            <a:off x="457200" y="4050028"/>
            <a:ext cx="5769864" cy="318331"/>
          </a:xfrm>
        </p:spPr>
        <p:txBody>
          <a:bodyPr anchor="ctr"/>
          <a:lstStyle>
            <a:lvl1pPr marL="0" indent="0" algn="l">
              <a:buNone/>
              <a:defRPr sz="1400" b="1" i="0" cap="all" spc="200" baseline="0">
                <a:solidFill>
                  <a:schemeClr val="bg1"/>
                </a:solidFill>
                <a:latin typeface="Gotham Bold" panose="02000604030000020004" pitchFamily="2" charset="0"/>
                <a:ea typeface="Verdana" panose="020B0604030504040204" pitchFamily="34" charset="0"/>
                <a:cs typeface="Verdana" panose="020B0604030504040204" pitchFamily="34" charset="0"/>
              </a:defRPr>
            </a:lvl1pPr>
          </a:lstStyle>
          <a:p>
            <a:pPr lvl="0"/>
            <a:r>
              <a:rPr lang="en-US"/>
              <a:t>Sub Text</a:t>
            </a:r>
          </a:p>
        </p:txBody>
      </p:sp>
      <p:cxnSp>
        <p:nvCxnSpPr>
          <p:cNvPr id="16" name="Straight Connector 15">
            <a:extLst>
              <a:ext uri="{FF2B5EF4-FFF2-40B4-BE49-F238E27FC236}">
                <a16:creationId xmlns:a16="http://schemas.microsoft.com/office/drawing/2014/main" id="{466A34D4-ECBA-8E40-A572-5FE95917D5B9}"/>
              </a:ext>
            </a:extLst>
          </p:cNvPr>
          <p:cNvCxnSpPr>
            <a:cxnSpLocks/>
          </p:cNvCxnSpPr>
          <p:nvPr userDrawn="1"/>
        </p:nvCxnSpPr>
        <p:spPr>
          <a:xfrm>
            <a:off x="-64008" y="3814136"/>
            <a:ext cx="8293608" cy="0"/>
          </a:xfrm>
          <a:prstGeom prst="line">
            <a:avLst/>
          </a:prstGeom>
          <a:ln w="12700" cap="sq">
            <a:solidFill>
              <a:schemeClr val="bg1"/>
            </a:solidFill>
            <a:miter lim="800000"/>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A7B74473-F52B-1B4A-9F8F-2B87F2A2B16E}"/>
              </a:ext>
            </a:extLst>
          </p:cNvPr>
          <p:cNvSpPr>
            <a:spLocks noGrp="1"/>
          </p:cNvSpPr>
          <p:nvPr>
            <p:ph type="title"/>
          </p:nvPr>
        </p:nvSpPr>
        <p:spPr>
          <a:xfrm>
            <a:off x="457200" y="2889664"/>
            <a:ext cx="9670627" cy="542783"/>
          </a:xfrm>
        </p:spPr>
        <p:txBody>
          <a:bodyPr anchor="ctr">
            <a:noAutofit/>
          </a:bodyPr>
          <a:lstStyle>
            <a:lvl1pPr algn="l">
              <a:lnSpc>
                <a:spcPct val="80000"/>
              </a:lnSpc>
              <a:defRPr sz="3200" b="0" i="0">
                <a:solidFill>
                  <a:schemeClr val="bg1"/>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8" name="TextBox 7">
            <a:extLst>
              <a:ext uri="{FF2B5EF4-FFF2-40B4-BE49-F238E27FC236}">
                <a16:creationId xmlns:a16="http://schemas.microsoft.com/office/drawing/2014/main" id="{AD1CCB66-7A72-774E-BEE9-5F4C785A5D48}"/>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chemeClr val="bg1"/>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chemeClr val="bg1"/>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chemeClr val="bg1"/>
              </a:solidFill>
              <a:latin typeface="Gotham Medium" panose="02000604030000020004" pitchFamily="2" charset="0"/>
              <a:ea typeface="Verdana" panose="020B0604030504040204" pitchFamily="34" charset="0"/>
              <a:cs typeface="Verdana" panose="020B0604030504040204" pitchFamily="34" charset="0"/>
            </a:endParaRPr>
          </a:p>
        </p:txBody>
      </p:sp>
      <p:sp>
        <p:nvSpPr>
          <p:cNvPr id="9" name="Right Triangle 8">
            <a:extLst>
              <a:ext uri="{FF2B5EF4-FFF2-40B4-BE49-F238E27FC236}">
                <a16:creationId xmlns:a16="http://schemas.microsoft.com/office/drawing/2014/main" id="{2CE67CCF-2AC3-6945-9B70-D5BD4EDF24F4}"/>
              </a:ext>
            </a:extLst>
          </p:cNvPr>
          <p:cNvSpPr/>
          <p:nvPr userDrawn="1"/>
        </p:nvSpPr>
        <p:spPr>
          <a:xfrm rot="16200000">
            <a:off x="6775269" y="1441268"/>
            <a:ext cx="5416731" cy="5416731"/>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1453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5C2B-D5CA-2F42-8C17-E1D2027446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ABFBEC4-881D-7C40-BB28-E89AADABD1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9391B0-C6AB-F345-AF69-0786400BC8D3}"/>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5" name="Footer Placeholder 4">
            <a:extLst>
              <a:ext uri="{FF2B5EF4-FFF2-40B4-BE49-F238E27FC236}">
                <a16:creationId xmlns:a16="http://schemas.microsoft.com/office/drawing/2014/main" id="{05488F42-F928-974A-810B-130218A1E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4EC813-05B4-2740-9925-5D649AA82EF5}"/>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39915507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1DE6-E251-3742-9AD0-AF7A865552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1DCF5D-25FD-A042-934F-2133E603DF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7D7456-1CFF-3143-89E4-AC9D59A681B2}"/>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5" name="Footer Placeholder 4">
            <a:extLst>
              <a:ext uri="{FF2B5EF4-FFF2-40B4-BE49-F238E27FC236}">
                <a16:creationId xmlns:a16="http://schemas.microsoft.com/office/drawing/2014/main" id="{C667859D-BD9C-6140-8670-8AFA2571AE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6A653D-A8DB-0F47-AB0E-29C30E8B2B26}"/>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24396930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1D075-3A4E-4F42-88BA-C93A29B8D1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2E0A28-0D73-4F4B-8B93-A7A06AA798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D034D0-0FAA-3344-B84E-3C12461E40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E677CF7-E4C6-1648-ABC7-DBED43C8C45B}"/>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6" name="Footer Placeholder 5">
            <a:extLst>
              <a:ext uri="{FF2B5EF4-FFF2-40B4-BE49-F238E27FC236}">
                <a16:creationId xmlns:a16="http://schemas.microsoft.com/office/drawing/2014/main" id="{30519AD9-F197-B446-9701-CB7564B6C5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56FC31-99C5-7946-9076-1F8BD9926071}"/>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34867824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D770D-28D1-C443-8DB1-A9D2BAE8E7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0A57456-27F8-5E40-BDE5-04F855B3CE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E95F93-2D79-6B42-A7A5-2FD1A4742E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90C0E17-B2E1-5344-AB89-6EB3C654E6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25D9D3-DEB7-5D47-B04F-F035EDF1D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E6F2B5E-BBB2-BC47-8939-6BB597600229}"/>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8" name="Footer Placeholder 7">
            <a:extLst>
              <a:ext uri="{FF2B5EF4-FFF2-40B4-BE49-F238E27FC236}">
                <a16:creationId xmlns:a16="http://schemas.microsoft.com/office/drawing/2014/main" id="{5C3C0F52-F9A5-5949-931D-5FEEFCBE27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714B7A-3EA5-2C40-9E1C-0BF2F96DAB6A}"/>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39601484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413D-E66B-5349-818B-D1561B86890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2FA86FF-6BB6-5B44-BA38-F8FDEC9D3DCD}"/>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4" name="Footer Placeholder 3">
            <a:extLst>
              <a:ext uri="{FF2B5EF4-FFF2-40B4-BE49-F238E27FC236}">
                <a16:creationId xmlns:a16="http://schemas.microsoft.com/office/drawing/2014/main" id="{ACFAA781-183F-7344-B0B6-767B41A90A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5ED1B3-D0CA-394E-B218-EF0EC84BF59D}"/>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17350986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B307C4-B109-BF4F-AF45-E8E7B6901B74}"/>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3" name="Footer Placeholder 2">
            <a:extLst>
              <a:ext uri="{FF2B5EF4-FFF2-40B4-BE49-F238E27FC236}">
                <a16:creationId xmlns:a16="http://schemas.microsoft.com/office/drawing/2014/main" id="{F5DFFC40-54D1-F249-9E5D-6458EDEE0F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D08B43E-06B2-5940-B5AA-05B1C89E0177}"/>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21848958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27B0C-0C38-8C48-A838-CD10FBDEE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B346C69-D47D-6B42-B43A-5FCE48850F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78D8493-51D4-0D48-A3B6-8595E0307F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CCDD48-B9E6-6A4E-AC1B-84DCEB11B9D7}"/>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6" name="Footer Placeholder 5">
            <a:extLst>
              <a:ext uri="{FF2B5EF4-FFF2-40B4-BE49-F238E27FC236}">
                <a16:creationId xmlns:a16="http://schemas.microsoft.com/office/drawing/2014/main" id="{D0432505-3E2C-614F-B76D-1E0132AFA8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361745-6EBA-4B4B-850A-BEA4B300D6FA}"/>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420715812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23227-25BA-1249-AA86-5E2CD5C9BD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7E91A5-62A3-3649-B22C-64A566C7C6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02197E-4DD3-C744-B5E8-ECF90DA4F6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A74D76-41BC-3A43-BB7D-E95E8B3F5C69}"/>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6" name="Footer Placeholder 5">
            <a:extLst>
              <a:ext uri="{FF2B5EF4-FFF2-40B4-BE49-F238E27FC236}">
                <a16:creationId xmlns:a16="http://schemas.microsoft.com/office/drawing/2014/main" id="{F6CFA6A8-3F04-6343-A621-DF5B27F79B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405A85-EBDD-5344-9FC2-8710A95C4F1E}"/>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27924405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D7951-C10E-954A-8193-4DB0CA1F89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E136179-4169-5A45-A54E-18F2AAE996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EA517C-340F-8547-8B72-92DDDEBDBD3A}"/>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5" name="Footer Placeholder 4">
            <a:extLst>
              <a:ext uri="{FF2B5EF4-FFF2-40B4-BE49-F238E27FC236}">
                <a16:creationId xmlns:a16="http://schemas.microsoft.com/office/drawing/2014/main" id="{4E190C84-62E3-5F48-8EFB-532C20AA4B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4E88D0-6A1D-9647-A361-8A797277D50C}"/>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109360443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92F465-E562-DC48-9832-AFB48FF6D8D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A5D8CB5-51CB-2444-8B3D-90A5A7A9DB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052FD1-E2A5-1D4A-B77B-365D5307F6D2}"/>
              </a:ext>
            </a:extLst>
          </p:cNvPr>
          <p:cNvSpPr>
            <a:spLocks noGrp="1"/>
          </p:cNvSpPr>
          <p:nvPr>
            <p:ph type="dt" sz="half" idx="10"/>
          </p:nvPr>
        </p:nvSpPr>
        <p:spPr/>
        <p:txBody>
          <a:bodyPr/>
          <a:lstStyle/>
          <a:p>
            <a:fld id="{744A7D21-6F2B-6342-BD07-6B864EB9CE63}" type="datetimeFigureOut">
              <a:rPr lang="en-US" smtClean="0"/>
              <a:t>10/21/2026</a:t>
            </a:fld>
            <a:endParaRPr lang="en-US"/>
          </a:p>
        </p:txBody>
      </p:sp>
      <p:sp>
        <p:nvSpPr>
          <p:cNvPr id="5" name="Footer Placeholder 4">
            <a:extLst>
              <a:ext uri="{FF2B5EF4-FFF2-40B4-BE49-F238E27FC236}">
                <a16:creationId xmlns:a16="http://schemas.microsoft.com/office/drawing/2014/main" id="{0F985AA5-7183-D74D-8C19-9EF101C44E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BE3F0C-3E11-2843-9D7C-BA53EA2B3DAB}"/>
              </a:ext>
            </a:extLst>
          </p:cNvPr>
          <p:cNvSpPr>
            <a:spLocks noGrp="1"/>
          </p:cNvSpPr>
          <p:nvPr>
            <p:ph type="sldNum" sz="quarter" idx="12"/>
          </p:nvPr>
        </p:nvSpPr>
        <p:spPr/>
        <p:txBody>
          <a:bodyPr/>
          <a:lstStyle/>
          <a:p>
            <a:fld id="{866891C6-EEA3-E84E-BD14-59954132E648}" type="slidenum">
              <a:rPr lang="en-US" smtClean="0"/>
              <a:t>‹#›</a:t>
            </a:fld>
            <a:endParaRPr lang="en-US"/>
          </a:p>
        </p:txBody>
      </p:sp>
    </p:spTree>
    <p:extLst>
      <p:ext uri="{BB962C8B-B14F-4D97-AF65-F5344CB8AC3E}">
        <p14:creationId xmlns:p14="http://schemas.microsoft.com/office/powerpoint/2010/main" val="239546386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Content_TwoColumn">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762112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_Content_SingleColumn">
    <p:bg>
      <p:bgPr>
        <a:solidFill>
          <a:schemeClr val="bg1"/>
        </a:solidFill>
        <a:effectLst/>
      </p:bgPr>
    </p:bg>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828803"/>
            <a:ext cx="10837671" cy="421750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442116"/>
            <a:ext cx="10515600"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cxnSp>
        <p:nvCxnSpPr>
          <p:cNvPr id="10" name="Straight Connector 9">
            <a:extLst>
              <a:ext uri="{FF2B5EF4-FFF2-40B4-BE49-F238E27FC236}">
                <a16:creationId xmlns:a16="http://schemas.microsoft.com/office/drawing/2014/main" id="{CD7D6091-F309-A249-8E2F-52CC2F3AE7B2}"/>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74409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3_Content_SingleColumn">
    <p:bg>
      <p:bgPr>
        <a:solidFill>
          <a:schemeClr val="bg1"/>
        </a:solidFill>
        <a:effectLst/>
      </p:bgPr>
    </p:bg>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828803"/>
            <a:ext cx="10837671" cy="421750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442116"/>
            <a:ext cx="10515600"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cxnSp>
        <p:nvCxnSpPr>
          <p:cNvPr id="10" name="Straight Connector 9">
            <a:extLst>
              <a:ext uri="{FF2B5EF4-FFF2-40B4-BE49-F238E27FC236}">
                <a16:creationId xmlns:a16="http://schemas.microsoft.com/office/drawing/2014/main" id="{CD7D6091-F309-A249-8E2F-52CC2F3AE7B2}"/>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74409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3_Content_SingleColumn">
    <p:bg>
      <p:bgPr>
        <a:solidFill>
          <a:schemeClr val="bg1"/>
        </a:solidFill>
        <a:effectLst/>
      </p:bgPr>
    </p:bg>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828803"/>
            <a:ext cx="10837671" cy="421750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442116"/>
            <a:ext cx="10515600"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cxnSp>
        <p:nvCxnSpPr>
          <p:cNvPr id="10" name="Straight Connector 9">
            <a:extLst>
              <a:ext uri="{FF2B5EF4-FFF2-40B4-BE49-F238E27FC236}">
                <a16:creationId xmlns:a16="http://schemas.microsoft.com/office/drawing/2014/main" id="{CD7D6091-F309-A249-8E2F-52CC2F3AE7B2}"/>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7440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3_Content_SingleColumn">
    <p:bg>
      <p:bgPr>
        <a:solidFill>
          <a:schemeClr val="bg1"/>
        </a:solidFill>
        <a:effectLst/>
      </p:bgPr>
    </p:bg>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828803"/>
            <a:ext cx="10837671" cy="421750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442116"/>
            <a:ext cx="10515600"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cxnSp>
        <p:nvCxnSpPr>
          <p:cNvPr id="10" name="Straight Connector 9">
            <a:extLst>
              <a:ext uri="{FF2B5EF4-FFF2-40B4-BE49-F238E27FC236}">
                <a16:creationId xmlns:a16="http://schemas.microsoft.com/office/drawing/2014/main" id="{CD7D6091-F309-A249-8E2F-52CC2F3AE7B2}"/>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74409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3_Content_SingleColumn">
    <p:bg>
      <p:bgPr>
        <a:solidFill>
          <a:schemeClr val="bg1"/>
        </a:solidFill>
        <a:effectLst/>
      </p:bgPr>
    </p:bg>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828803"/>
            <a:ext cx="10837671" cy="421750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442116"/>
            <a:ext cx="10515600"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cxnSp>
        <p:nvCxnSpPr>
          <p:cNvPr id="10" name="Straight Connector 9">
            <a:extLst>
              <a:ext uri="{FF2B5EF4-FFF2-40B4-BE49-F238E27FC236}">
                <a16:creationId xmlns:a16="http://schemas.microsoft.com/office/drawing/2014/main" id="{CD7D6091-F309-A249-8E2F-52CC2F3AE7B2}"/>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74409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5_Content_SingleColumn">
    <p:bg>
      <p:bgPr>
        <a:solidFill>
          <a:schemeClr val="bg1"/>
        </a:solidFill>
        <a:effectLst/>
      </p:bgPr>
    </p:bg>
    <p:spTree>
      <p:nvGrpSpPr>
        <p:cNvPr id="1" name=""/>
        <p:cNvGrpSpPr/>
        <p:nvPr/>
      </p:nvGrpSpPr>
      <p:grpSpPr>
        <a:xfrm>
          <a:off x="0" y="0"/>
          <a:ext cx="0" cy="0"/>
          <a:chOff x="0" y="0"/>
          <a:chExt cx="0" cy="0"/>
        </a:xfrm>
      </p:grpSpPr>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439186"/>
            <a:ext cx="10837671" cy="4607125"/>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442116"/>
            <a:ext cx="10515600"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pic>
        <p:nvPicPr>
          <p:cNvPr id="2" name="Graphic 1">
            <a:extLst>
              <a:ext uri="{FF2B5EF4-FFF2-40B4-BE49-F238E27FC236}">
                <a16:creationId xmlns:a16="http://schemas.microsoft.com/office/drawing/2014/main" id="{9181A5D1-28BB-A4D8-D5E2-04825799A83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Tree>
    <p:extLst>
      <p:ext uri="{BB962C8B-B14F-4D97-AF65-F5344CB8AC3E}">
        <p14:creationId xmlns:p14="http://schemas.microsoft.com/office/powerpoint/2010/main" val="18561170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4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pic>
        <p:nvPicPr>
          <p:cNvPr id="2" name="Graphic 1">
            <a:extLst>
              <a:ext uri="{FF2B5EF4-FFF2-40B4-BE49-F238E27FC236}">
                <a16:creationId xmlns:a16="http://schemas.microsoft.com/office/drawing/2014/main" id="{093EC1CD-2407-EAE1-B055-B5C360B9C2EB}"/>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Tree>
    <p:extLst>
      <p:ext uri="{BB962C8B-B14F-4D97-AF65-F5344CB8AC3E}">
        <p14:creationId xmlns:p14="http://schemas.microsoft.com/office/powerpoint/2010/main" val="11409481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pic>
        <p:nvPicPr>
          <p:cNvPr id="2" name="Graphic 1">
            <a:extLst>
              <a:ext uri="{FF2B5EF4-FFF2-40B4-BE49-F238E27FC236}">
                <a16:creationId xmlns:a16="http://schemas.microsoft.com/office/drawing/2014/main" id="{CA8F3B7C-E127-438F-31F7-B1DB0791E01A}"/>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Tree>
    <p:extLst>
      <p:ext uri="{BB962C8B-B14F-4D97-AF65-F5344CB8AC3E}">
        <p14:creationId xmlns:p14="http://schemas.microsoft.com/office/powerpoint/2010/main" val="21125460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7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3422882" y="2971800"/>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pic>
        <p:nvPicPr>
          <p:cNvPr id="2" name="Graphic 1">
            <a:extLst>
              <a:ext uri="{FF2B5EF4-FFF2-40B4-BE49-F238E27FC236}">
                <a16:creationId xmlns:a16="http://schemas.microsoft.com/office/drawing/2014/main" id="{E8A06BF3-46A5-2BA2-75B9-991A7E7C235F}"/>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Tree>
    <p:extLst>
      <p:ext uri="{BB962C8B-B14F-4D97-AF65-F5344CB8AC3E}">
        <p14:creationId xmlns:p14="http://schemas.microsoft.com/office/powerpoint/2010/main" val="320976627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8_Content_SingleColumn">
    <p:bg>
      <p:bgPr>
        <a:solidFill>
          <a:schemeClr val="bg1"/>
        </a:solidFill>
        <a:effectLst/>
      </p:bgPr>
    </p:bg>
    <p:spTree>
      <p:nvGrpSpPr>
        <p:cNvPr id="1" name=""/>
        <p:cNvGrpSpPr/>
        <p:nvPr/>
      </p:nvGrpSpPr>
      <p:grpSpPr>
        <a:xfrm>
          <a:off x="0" y="0"/>
          <a:ext cx="0" cy="0"/>
          <a:chOff x="0" y="0"/>
          <a:chExt cx="0" cy="0"/>
        </a:xfrm>
      </p:grpSpPr>
      <p:sp>
        <p:nvSpPr>
          <p:cNvPr id="11" name="Parallelogram 10">
            <a:extLst>
              <a:ext uri="{FF2B5EF4-FFF2-40B4-BE49-F238E27FC236}">
                <a16:creationId xmlns:a16="http://schemas.microsoft.com/office/drawing/2014/main" id="{8396A12D-DC3E-6147-AEAB-D3929268CFA2}"/>
              </a:ext>
            </a:extLst>
          </p:cNvPr>
          <p:cNvSpPr/>
          <p:nvPr userDrawn="1"/>
        </p:nvSpPr>
        <p:spPr>
          <a:xfrm>
            <a:off x="-1129084" y="0"/>
            <a:ext cx="10384402" cy="1112120"/>
          </a:xfrm>
          <a:prstGeom prst="parallelogram">
            <a:avLst>
              <a:gd name="adj" fmla="val 75356"/>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F39240D-301F-B34B-8A5F-21FD6AA5B12A}"/>
              </a:ext>
            </a:extLst>
          </p:cNvPr>
          <p:cNvSpPr>
            <a:spLocks noGrp="1"/>
          </p:cNvSpPr>
          <p:nvPr>
            <p:ph type="body" sz="quarter" idx="16"/>
          </p:nvPr>
        </p:nvSpPr>
        <p:spPr>
          <a:xfrm>
            <a:off x="457201" y="1653873"/>
            <a:ext cx="10837671" cy="439243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08434"/>
            <a:ext cx="409074" cy="457200"/>
          </a:xfrm>
          <a:prstGeom prst="rect">
            <a:avLst/>
          </a:prstGeom>
        </p:spPr>
      </p:pic>
      <p:sp>
        <p:nvSpPr>
          <p:cNvPr id="17" name="TextBox 16">
            <a:extLst>
              <a:ext uri="{FF2B5EF4-FFF2-40B4-BE49-F238E27FC236}">
                <a16:creationId xmlns:a16="http://schemas.microsoft.com/office/drawing/2014/main" id="{AE88E3A8-1103-2A4A-BB91-6BD3E71380DA}"/>
              </a:ext>
            </a:extLst>
          </p:cNvPr>
          <p:cNvSpPr txBox="1"/>
          <p:nvPr userDrawn="1"/>
        </p:nvSpPr>
        <p:spPr>
          <a:xfrm>
            <a:off x="0" y="6556171"/>
            <a:ext cx="12192000" cy="276999"/>
          </a:xfrm>
          <a:prstGeom prst="rect">
            <a:avLst/>
          </a:prstGeom>
          <a:noFill/>
        </p:spPr>
        <p:txBody>
          <a:bodyPr wrap="square" lIns="182880" tIns="91440" rIns="182880"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
        <p:nvSpPr>
          <p:cNvPr id="19" name="Holder 6">
            <a:extLst>
              <a:ext uri="{FF2B5EF4-FFF2-40B4-BE49-F238E27FC236}">
                <a16:creationId xmlns:a16="http://schemas.microsoft.com/office/drawing/2014/main" id="{58AFB489-5F51-844E-94B4-29DFE9481B6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8" name="Title 1">
            <a:extLst>
              <a:ext uri="{FF2B5EF4-FFF2-40B4-BE49-F238E27FC236}">
                <a16:creationId xmlns:a16="http://schemas.microsoft.com/office/drawing/2014/main" id="{E8556898-5006-1F44-9390-BB4752CAF257}"/>
              </a:ext>
            </a:extLst>
          </p:cNvPr>
          <p:cNvSpPr>
            <a:spLocks noGrp="1"/>
          </p:cNvSpPr>
          <p:nvPr>
            <p:ph type="title"/>
          </p:nvPr>
        </p:nvSpPr>
        <p:spPr>
          <a:xfrm>
            <a:off x="457200" y="322851"/>
            <a:ext cx="8583433"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Tree>
    <p:extLst>
      <p:ext uri="{BB962C8B-B14F-4D97-AF65-F5344CB8AC3E}">
        <p14:creationId xmlns:p14="http://schemas.microsoft.com/office/powerpoint/2010/main" val="1894254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x">
  <p:cSld name="9_Content_SingleColumn">
    <p:spTree>
      <p:nvGrpSpPr>
        <p:cNvPr id="1" name=""/>
        <p:cNvGrpSpPr/>
        <p:nvPr/>
      </p:nvGrpSpPr>
      <p:grpSpPr>
        <a:xfrm>
          <a:off x="0" y="0"/>
          <a:ext cx="0" cy="0"/>
          <a:chOff x="0" y="0"/>
          <a:chExt cx="0" cy="0"/>
        </a:xfrm>
      </p:grpSpPr>
      <p:sp>
        <p:nvSpPr>
          <p:cNvPr id="174" name="Parallelogram 10"/>
          <p:cNvSpPr/>
          <p:nvPr/>
        </p:nvSpPr>
        <p:spPr>
          <a:xfrm>
            <a:off x="-1129084" y="-1"/>
            <a:ext cx="10384402" cy="111212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1743" y="0"/>
                </a:lnTo>
                <a:lnTo>
                  <a:pt x="21600" y="0"/>
                </a:lnTo>
                <a:lnTo>
                  <a:pt x="19857" y="21600"/>
                </a:lnTo>
                <a:close/>
              </a:path>
            </a:pathLst>
          </a:custGeom>
          <a:solidFill>
            <a:srgbClr val="F2F2F2"/>
          </a:solidFill>
          <a:ln w="12700">
            <a:miter lim="400000"/>
          </a:ln>
        </p:spPr>
        <p:txBody>
          <a:bodyPr lIns="45719" rIns="45719" anchor="ctr"/>
          <a:lstStyle/>
          <a:p>
            <a:pPr algn="ctr">
              <a:lnSpc>
                <a:spcPct val="100000"/>
              </a:lnSpc>
              <a:spcBef>
                <a:spcPts val="0"/>
              </a:spcBef>
              <a:defRPr sz="1800">
                <a:solidFill>
                  <a:srgbClr val="FFFFFF"/>
                </a:solidFill>
                <a:latin typeface="+mn-lt"/>
                <a:ea typeface="+mn-ea"/>
                <a:cs typeface="+mn-cs"/>
                <a:sym typeface="Calibri"/>
              </a:defRPr>
            </a:pPr>
            <a:endParaRPr/>
          </a:p>
        </p:txBody>
      </p:sp>
      <p:sp>
        <p:nvSpPr>
          <p:cNvPr id="175" name="Body Level One…"/>
          <p:cNvSpPr txBox="1">
            <a:spLocks noGrp="1"/>
          </p:cNvSpPr>
          <p:nvPr>
            <p:ph type="body" idx="1"/>
          </p:nvPr>
        </p:nvSpPr>
        <p:spPr>
          <a:xfrm>
            <a:off x="457201" y="1653873"/>
            <a:ext cx="10837672" cy="4392439"/>
          </a:xfrm>
          <a:prstGeom prst="rect">
            <a:avLst/>
          </a:prstGeom>
        </p:spPr>
        <p:txBody>
          <a:bodyPr/>
          <a:lstStyle>
            <a:lvl1pPr>
              <a:spcBef>
                <a:spcPts val="1800"/>
              </a:spcBef>
              <a:defRPr sz="1400">
                <a:solidFill>
                  <a:srgbClr val="0A3254"/>
                </a:solidFill>
                <a:latin typeface="Gotham Book"/>
                <a:ea typeface="Gotham Book"/>
                <a:cs typeface="Gotham Book"/>
                <a:sym typeface="Gotham Book"/>
              </a:defRPr>
            </a:lvl1pPr>
            <a:lvl2pPr marL="685800" indent="-228600">
              <a:spcBef>
                <a:spcPts val="1800"/>
              </a:spcBef>
              <a:defRPr sz="1400">
                <a:solidFill>
                  <a:srgbClr val="0A3254"/>
                </a:solidFill>
                <a:latin typeface="Gotham Book"/>
                <a:ea typeface="Gotham Book"/>
                <a:cs typeface="Gotham Book"/>
                <a:sym typeface="Gotham Book"/>
              </a:defRPr>
            </a:lvl2pPr>
            <a:lvl3pPr marL="1143000" indent="-228600">
              <a:spcBef>
                <a:spcPts val="1800"/>
              </a:spcBef>
              <a:defRPr sz="1400">
                <a:solidFill>
                  <a:srgbClr val="0A3254"/>
                </a:solidFill>
                <a:latin typeface="Gotham Book"/>
                <a:ea typeface="Gotham Book"/>
                <a:cs typeface="Gotham Book"/>
                <a:sym typeface="Gotham Book"/>
              </a:defRPr>
            </a:lvl3pPr>
            <a:lvl4pPr marL="1600200" indent="-228600">
              <a:spcBef>
                <a:spcPts val="1800"/>
              </a:spcBef>
              <a:defRPr sz="1400">
                <a:solidFill>
                  <a:srgbClr val="0A3254"/>
                </a:solidFill>
                <a:latin typeface="Gotham Book"/>
                <a:ea typeface="Gotham Book"/>
                <a:cs typeface="Gotham Book"/>
                <a:sym typeface="Gotham Book"/>
              </a:defRPr>
            </a:lvl4pPr>
            <a:lvl5pPr marL="2057400" indent="-228600">
              <a:spcBef>
                <a:spcPts val="1800"/>
              </a:spcBef>
              <a:defRPr sz="1400">
                <a:solidFill>
                  <a:srgbClr val="0A3254"/>
                </a:solidFill>
                <a:latin typeface="Gotham Book"/>
                <a:ea typeface="Gotham Book"/>
                <a:cs typeface="Gotham Book"/>
                <a:sym typeface="Gotham Book"/>
              </a:defRPr>
            </a:lvl5pPr>
          </a:lstStyle>
          <a:p>
            <a:r>
              <a:t>Body Level One</a:t>
            </a:r>
          </a:p>
          <a:p>
            <a:pPr lvl="1"/>
            <a:r>
              <a:t>Body Level Two</a:t>
            </a:r>
          </a:p>
          <a:p>
            <a:pPr lvl="2"/>
            <a:r>
              <a:t>Body Level Three</a:t>
            </a:r>
          </a:p>
          <a:p>
            <a:pPr lvl="3"/>
            <a:r>
              <a:t>Body Level Four</a:t>
            </a:r>
          </a:p>
          <a:p>
            <a:pPr lvl="4"/>
            <a:r>
              <a:t>Body Level Five</a:t>
            </a:r>
          </a:p>
        </p:txBody>
      </p:sp>
      <p:pic>
        <p:nvPicPr>
          <p:cNvPr id="176" name="Graphic 17" descr="Graphic 17"/>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3422881" y="2971800"/>
            <a:ext cx="409075" cy="457200"/>
          </a:xfrm>
          <a:prstGeom prst="rect">
            <a:avLst/>
          </a:prstGeom>
          <a:ln w="12700">
            <a:miter lim="400000"/>
          </a:ln>
        </p:spPr>
      </p:pic>
      <p:sp>
        <p:nvSpPr>
          <p:cNvPr id="177" name="TextBox 16"/>
          <p:cNvSpPr txBox="1"/>
          <p:nvPr/>
        </p:nvSpPr>
        <p:spPr>
          <a:xfrm>
            <a:off x="91439" y="6556171"/>
            <a:ext cx="12009121" cy="370841"/>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tIns="91439" bIns="91439">
            <a:spAutoFit/>
          </a:bodyPr>
          <a:lstStyle>
            <a:lvl1pPr algn="r">
              <a:defRPr sz="600" spc="100">
                <a:solidFill>
                  <a:srgbClr val="555E60"/>
                </a:solidFill>
                <a:latin typeface="Gotham Medium"/>
                <a:ea typeface="Gotham Medium"/>
                <a:cs typeface="Gotham Medium"/>
                <a:sym typeface="Gotham Medium"/>
              </a:defRPr>
            </a:lvl1pPr>
          </a:lstStyle>
          <a:p>
            <a:r>
              <a:t>CONFIDENTIAL | NOT FOR DISTRIBUTION</a:t>
            </a:r>
          </a:p>
        </p:txBody>
      </p:sp>
      <p:sp>
        <p:nvSpPr>
          <p:cNvPr id="178" name="Title Text"/>
          <p:cNvSpPr txBox="1">
            <a:spLocks noGrp="1"/>
          </p:cNvSpPr>
          <p:nvPr>
            <p:ph type="title"/>
          </p:nvPr>
        </p:nvSpPr>
        <p:spPr>
          <a:xfrm>
            <a:off x="457200" y="322851"/>
            <a:ext cx="8583433" cy="542784"/>
          </a:xfrm>
          <a:prstGeom prst="rect">
            <a:avLst/>
          </a:prstGeom>
        </p:spPr>
        <p:txBody>
          <a:bodyPr/>
          <a:lstStyle>
            <a:lvl1pPr>
              <a:lnSpc>
                <a:spcPct val="80000"/>
              </a:lnSpc>
              <a:defRPr sz="3200">
                <a:solidFill>
                  <a:srgbClr val="0A3254"/>
                </a:solidFill>
                <a:latin typeface="Gotham Light"/>
                <a:ea typeface="Gotham Light"/>
                <a:cs typeface="Gotham Light"/>
                <a:sym typeface="Gotham Light"/>
              </a:defRPr>
            </a:lvl1pPr>
          </a:lstStyle>
          <a:p>
            <a:r>
              <a:t>Title Text</a:t>
            </a:r>
          </a:p>
        </p:txBody>
      </p:sp>
      <p:sp>
        <p:nvSpPr>
          <p:cNvPr id="181" name="Slide Number"/>
          <p:cNvSpPr txBox="1">
            <a:spLocks noGrp="1"/>
          </p:cNvSpPr>
          <p:nvPr>
            <p:ph type="sldNum" sz="quarter" idx="2"/>
          </p:nvPr>
        </p:nvSpPr>
        <p:spPr>
          <a:xfrm>
            <a:off x="11701017" y="6352383"/>
            <a:ext cx="159005" cy="127001"/>
          </a:xfrm>
          <a:prstGeom prst="rect">
            <a:avLst/>
          </a:prstGeom>
        </p:spPr>
        <p:txBody>
          <a:bodyPr lIns="0" tIns="0" rIns="0" bIns="0"/>
          <a:lstStyle>
            <a:lvl1pPr algn="ctr">
              <a:defRPr sz="1000">
                <a:solidFill>
                  <a:srgbClr val="0A3254"/>
                </a:solidFill>
                <a:latin typeface="Gotham Bold"/>
                <a:ea typeface="Gotham Bold"/>
                <a:cs typeface="Gotham Bold"/>
                <a:sym typeface="Gotham Bold"/>
              </a:defRPr>
            </a:lvl1pPr>
          </a:lstStyle>
          <a:p>
            <a:fld id="{86CB4B4D-7CA3-9044-876B-883B54F8677D}" type="slidenum">
              <a:rPr/>
              <a:t>‹#›</a:t>
            </a:fld>
            <a:endParaRPr/>
          </a:p>
        </p:txBody>
      </p:sp>
    </p:spTree>
    <p:extLst>
      <p:ext uri="{BB962C8B-B14F-4D97-AF65-F5344CB8AC3E}">
        <p14:creationId xmlns:p14="http://schemas.microsoft.com/office/powerpoint/2010/main" val="1988378413"/>
      </p:ext>
    </p:extLst>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3_Content_SingleColumn1">
    <p:bg>
      <p:bgPr>
        <a:solidFill>
          <a:srgbClr val="F1F1F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BA93B1E-C7D3-094F-9865-D25F039E4A1C}"/>
              </a:ext>
            </a:extLst>
          </p:cNvPr>
          <p:cNvSpPr>
            <a:spLocks noGrp="1"/>
          </p:cNvSpPr>
          <p:nvPr>
            <p:ph type="title" hasCustomPrompt="1"/>
          </p:nvPr>
        </p:nvSpPr>
        <p:spPr>
          <a:xfrm>
            <a:off x="457200" y="442116"/>
            <a:ext cx="10680192"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Appendix</a:t>
            </a:r>
          </a:p>
        </p:txBody>
      </p:sp>
      <p:sp>
        <p:nvSpPr>
          <p:cNvPr id="11" name="Holder 6">
            <a:extLst>
              <a:ext uri="{FF2B5EF4-FFF2-40B4-BE49-F238E27FC236}">
                <a16:creationId xmlns:a16="http://schemas.microsoft.com/office/drawing/2014/main" id="{AD4503A4-0104-C74D-8B6F-269C9CDCBDD6}"/>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16" name="TextBox 15">
            <a:extLst>
              <a:ext uri="{FF2B5EF4-FFF2-40B4-BE49-F238E27FC236}">
                <a16:creationId xmlns:a16="http://schemas.microsoft.com/office/drawing/2014/main" id="{5B0C14D4-E8C6-7F44-AE91-413DC4320767}"/>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9" name="Text Placeholder 3">
            <a:extLst>
              <a:ext uri="{FF2B5EF4-FFF2-40B4-BE49-F238E27FC236}">
                <a16:creationId xmlns:a16="http://schemas.microsoft.com/office/drawing/2014/main" id="{8A129A07-A1E3-BB4F-946D-FBC7F05AD1C7}"/>
              </a:ext>
            </a:extLst>
          </p:cNvPr>
          <p:cNvSpPr>
            <a:spLocks noGrp="1"/>
          </p:cNvSpPr>
          <p:nvPr>
            <p:ph type="body" sz="quarter" idx="16"/>
          </p:nvPr>
        </p:nvSpPr>
        <p:spPr>
          <a:xfrm>
            <a:off x="457201" y="1828803"/>
            <a:ext cx="10837671" cy="4217508"/>
          </a:xfrm>
        </p:spPr>
        <p:txBody>
          <a:bodyPr/>
          <a:lstStyle>
            <a:lvl1pPr>
              <a:spcAft>
                <a:spcPts val="1800"/>
              </a:spcAft>
              <a:defRPr sz="1400" b="0" i="0">
                <a:solidFill>
                  <a:srgbClr val="0A3254"/>
                </a:solidFill>
                <a:latin typeface="Gotham Book" pitchFamily="2" charset="0"/>
                <a:ea typeface="Verdana" panose="020B0604030504040204" pitchFamily="34" charset="0"/>
                <a:cs typeface="Gotham Book" pitchFamily="2" charset="0"/>
              </a:defRPr>
            </a:lvl1pPr>
            <a:lvl2pPr>
              <a:spcAft>
                <a:spcPts val="1800"/>
              </a:spcAft>
              <a:defRPr sz="1400" b="0" i="0">
                <a:solidFill>
                  <a:srgbClr val="0A3254"/>
                </a:solidFill>
                <a:latin typeface="Gotham Book" pitchFamily="2" charset="0"/>
                <a:ea typeface="Verdana" panose="020B0604030504040204" pitchFamily="34" charset="0"/>
                <a:cs typeface="Gotham Book" pitchFamily="2" charset="0"/>
              </a:defRPr>
            </a:lvl2pPr>
            <a:lvl3pPr>
              <a:spcAft>
                <a:spcPts val="1800"/>
              </a:spcAft>
              <a:defRPr sz="1400" b="0" i="0">
                <a:solidFill>
                  <a:srgbClr val="0A3254"/>
                </a:solidFill>
                <a:latin typeface="Gotham Book" pitchFamily="2" charset="0"/>
                <a:ea typeface="Verdana" panose="020B0604030504040204" pitchFamily="34" charset="0"/>
                <a:cs typeface="Gotham Book" pitchFamily="2" charset="0"/>
              </a:defRPr>
            </a:lvl3pPr>
            <a:lvl4pPr>
              <a:spcAft>
                <a:spcPts val="1800"/>
              </a:spcAft>
              <a:defRPr sz="1400" b="0" i="0">
                <a:solidFill>
                  <a:srgbClr val="0A3254"/>
                </a:solidFill>
                <a:latin typeface="Gotham Book" pitchFamily="2" charset="0"/>
                <a:ea typeface="Verdana" panose="020B0604030504040204" pitchFamily="34" charset="0"/>
                <a:cs typeface="Gotham Book" pitchFamily="2" charset="0"/>
              </a:defRPr>
            </a:lvl4pPr>
            <a:lvl5pPr>
              <a:spcAft>
                <a:spcPts val="1800"/>
              </a:spcAft>
              <a:defRPr sz="1400" b="0" i="0">
                <a:solidFill>
                  <a:srgbClr val="0A3254"/>
                </a:solidFill>
                <a:latin typeface="Gotham Book" pitchFamily="2" charset="0"/>
                <a:ea typeface="Verdana" panose="020B0604030504040204" pitchFamily="34" charset="0"/>
                <a:cs typeface="Gotham Book" pitchFamily="2"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FD2EAAFC-08AC-8349-AA74-B2A34894FDBD}"/>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416894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4_Content_Blank">
    <p:bg>
      <p:bgPr>
        <a:solidFill>
          <a:schemeClr val="bg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BA93B1E-C7D3-094F-9865-D25F039E4A1C}"/>
              </a:ext>
            </a:extLst>
          </p:cNvPr>
          <p:cNvSpPr>
            <a:spLocks noGrp="1"/>
          </p:cNvSpPr>
          <p:nvPr>
            <p:ph type="title"/>
          </p:nvPr>
        </p:nvSpPr>
        <p:spPr>
          <a:xfrm>
            <a:off x="457200" y="442116"/>
            <a:ext cx="10680192" cy="542783"/>
          </a:xfrm>
        </p:spPr>
        <p:txBody>
          <a:bodyPr anchor="ctr">
            <a:noAutofit/>
          </a:bodyPr>
          <a:lstStyle>
            <a:lvl1pPr algn="l">
              <a:lnSpc>
                <a:spcPct val="80000"/>
              </a:lnSpc>
              <a:defRPr sz="28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pic>
        <p:nvPicPr>
          <p:cNvPr id="18" name="Graphic 17">
            <a:extLst>
              <a:ext uri="{FF2B5EF4-FFF2-40B4-BE49-F238E27FC236}">
                <a16:creationId xmlns:a16="http://schemas.microsoft.com/office/drawing/2014/main" id="{3CA1068D-8698-834F-BC9D-A0780D6EED4D}"/>
              </a:ext>
            </a:extLst>
          </p:cNvPr>
          <p:cNvPicPr>
            <a:picLocks noChangeAspect="1"/>
          </p:cNvPicPr>
          <p:nvPr userDrawn="1"/>
        </p:nvPicPr>
        <p:blipFill>
          <a:blip>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11371446" y="442117"/>
            <a:ext cx="409074" cy="457200"/>
          </a:xfrm>
          <a:prstGeom prst="rect">
            <a:avLst/>
          </a:prstGeom>
        </p:spPr>
      </p:pic>
      <p:sp>
        <p:nvSpPr>
          <p:cNvPr id="10" name="Holder 6">
            <a:extLst>
              <a:ext uri="{FF2B5EF4-FFF2-40B4-BE49-F238E27FC236}">
                <a16:creationId xmlns:a16="http://schemas.microsoft.com/office/drawing/2014/main" id="{36B8CC84-0C98-A84A-8F52-0C3D0A206B34}"/>
              </a:ext>
            </a:extLst>
          </p:cNvPr>
          <p:cNvSpPr>
            <a:spLocks noGrp="1"/>
          </p:cNvSpPr>
          <p:nvPr>
            <p:ph type="sldNum" sz="quarter" idx="7"/>
          </p:nvPr>
        </p:nvSpPr>
        <p:spPr>
          <a:xfrm>
            <a:off x="11551920" y="6187284"/>
            <a:ext cx="457200" cy="457200"/>
          </a:xfrm>
          <a:prstGeom prst="rect">
            <a:avLst/>
          </a:prstGeom>
          <a:noFill/>
        </p:spPr>
        <p:txBody>
          <a:bodyPr wrap="square" lIns="0" tIns="0" rIns="0" bIns="0" anchor="ctr">
            <a:noAutofit/>
          </a:bodyPr>
          <a:lstStyle>
            <a:lvl1pPr algn="ctr">
              <a:defRPr sz="1000" b="1" i="0">
                <a:solidFill>
                  <a:srgbClr val="0A3254"/>
                </a:solidFill>
                <a:latin typeface="Gotham Bold" panose="02000604030000020004" pitchFamily="2" charset="0"/>
                <a:cs typeface="Arial" panose="020B0604020202020204" pitchFamily="34" charset="0"/>
              </a:defRPr>
            </a:lvl1pPr>
          </a:lstStyle>
          <a:p>
            <a:fld id="{B6F15528-21DE-4FAA-801E-634DDDAF4B2B}" type="slidenum">
              <a:rPr lang="en-US" smtClean="0"/>
              <a:pPr/>
              <a:t>‹#›</a:t>
            </a:fld>
            <a:endParaRPr lang="en-US"/>
          </a:p>
        </p:txBody>
      </p:sp>
      <p:sp>
        <p:nvSpPr>
          <p:cNvPr id="12" name="TextBox 11">
            <a:extLst>
              <a:ext uri="{FF2B5EF4-FFF2-40B4-BE49-F238E27FC236}">
                <a16:creationId xmlns:a16="http://schemas.microsoft.com/office/drawing/2014/main" id="{EBB7CB57-8DFF-8D41-9D29-F866AC2FAAC5}"/>
              </a:ext>
            </a:extLst>
          </p:cNvPr>
          <p:cNvSpPr txBox="1"/>
          <p:nvPr userDrawn="1"/>
        </p:nvSpPr>
        <p:spPr>
          <a:xfrm>
            <a:off x="0" y="6556171"/>
            <a:ext cx="12192000" cy="276999"/>
          </a:xfrm>
          <a:prstGeom prst="rect">
            <a:avLst/>
          </a:prstGeom>
          <a:noFill/>
        </p:spPr>
        <p:txBody>
          <a:bodyPr wrap="square" lIns="182880" tIns="91440" rIns="347472" bIns="91440"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cxnSp>
        <p:nvCxnSpPr>
          <p:cNvPr id="7" name="Straight Connector 6">
            <a:extLst>
              <a:ext uri="{FF2B5EF4-FFF2-40B4-BE49-F238E27FC236}">
                <a16:creationId xmlns:a16="http://schemas.microsoft.com/office/drawing/2014/main" id="{A78C6D7F-AC7C-1E42-AB60-E95DF156BD6D}"/>
              </a:ext>
            </a:extLst>
          </p:cNvPr>
          <p:cNvCxnSpPr>
            <a:cxnSpLocks/>
          </p:cNvCxnSpPr>
          <p:nvPr userDrawn="1"/>
        </p:nvCxnSpPr>
        <p:spPr>
          <a:xfrm>
            <a:off x="-110067" y="1143000"/>
            <a:ext cx="11247459"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631857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userDrawn="1">
  <p:cSld name="2_TitleSlide">
    <p:bg>
      <p:bgPr>
        <a:solidFill>
          <a:srgbClr val="0A3254"/>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EFBBB3-B261-F14E-A091-7B151423FDAC}"/>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088467" cy="6858000"/>
          </a:xfrm>
          <a:prstGeom prst="rect">
            <a:avLst/>
          </a:prstGeom>
        </p:spPr>
      </p:pic>
      <p:sp>
        <p:nvSpPr>
          <p:cNvPr id="13" name="Title 1">
            <a:extLst>
              <a:ext uri="{FF2B5EF4-FFF2-40B4-BE49-F238E27FC236}">
                <a16:creationId xmlns:a16="http://schemas.microsoft.com/office/drawing/2014/main" id="{752F7247-6625-CB4E-A52E-97722B4AEA94}"/>
              </a:ext>
            </a:extLst>
          </p:cNvPr>
          <p:cNvSpPr>
            <a:spLocks noGrp="1"/>
          </p:cNvSpPr>
          <p:nvPr>
            <p:ph type="title"/>
          </p:nvPr>
        </p:nvSpPr>
        <p:spPr>
          <a:xfrm>
            <a:off x="457200" y="3818607"/>
            <a:ext cx="9670627" cy="656767"/>
          </a:xfrm>
        </p:spPr>
        <p:txBody>
          <a:bodyPr anchor="ctr">
            <a:noAutofit/>
          </a:bodyPr>
          <a:lstStyle>
            <a:lvl1pPr algn="l">
              <a:lnSpc>
                <a:spcPct val="80000"/>
              </a:lnSpc>
              <a:defRPr sz="4800" b="0" i="0">
                <a:solidFill>
                  <a:schemeClr val="bg1"/>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11" name="Text Placeholder 23">
            <a:extLst>
              <a:ext uri="{FF2B5EF4-FFF2-40B4-BE49-F238E27FC236}">
                <a16:creationId xmlns:a16="http://schemas.microsoft.com/office/drawing/2014/main" id="{742B9CD9-DF27-2C41-910D-3AC2BB593445}"/>
              </a:ext>
            </a:extLst>
          </p:cNvPr>
          <p:cNvSpPr>
            <a:spLocks noGrp="1"/>
          </p:cNvSpPr>
          <p:nvPr>
            <p:ph type="body" sz="quarter" idx="13" hasCustomPrompt="1"/>
          </p:nvPr>
        </p:nvSpPr>
        <p:spPr>
          <a:xfrm>
            <a:off x="457200" y="4799365"/>
            <a:ext cx="5769864" cy="385180"/>
          </a:xfrm>
        </p:spPr>
        <p:txBody>
          <a:bodyPr anchor="ctr"/>
          <a:lstStyle>
            <a:lvl1pPr algn="l">
              <a:defRPr sz="1400" b="1" i="0" cap="all" spc="200" baseline="0">
                <a:solidFill>
                  <a:schemeClr val="bg1"/>
                </a:solidFill>
                <a:latin typeface="Gotham Bold" panose="02000604030000020004" pitchFamily="2" charset="0"/>
                <a:ea typeface="Verdana" panose="020B0604030504040204" pitchFamily="34" charset="0"/>
                <a:cs typeface="Verdana" panose="020B0604030504040204" pitchFamily="34" charset="0"/>
              </a:defRPr>
            </a:lvl1pPr>
          </a:lstStyle>
          <a:p>
            <a:pPr lvl="0"/>
            <a:r>
              <a:rPr lang="en-US"/>
              <a:t>Sub Text</a:t>
            </a:r>
          </a:p>
        </p:txBody>
      </p:sp>
    </p:spTree>
    <p:extLst>
      <p:ext uri="{BB962C8B-B14F-4D97-AF65-F5344CB8AC3E}">
        <p14:creationId xmlns:p14="http://schemas.microsoft.com/office/powerpoint/2010/main" val="39410061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4_Divider Slide2">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D22BC4-166D-C046-B411-52919942E6A4}"/>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l="-55" b="-70"/>
          <a:stretch/>
        </p:blipFill>
        <p:spPr>
          <a:xfrm>
            <a:off x="0" y="176"/>
            <a:ext cx="12192000" cy="6857824"/>
          </a:xfrm>
          <a:prstGeom prst="rect">
            <a:avLst/>
          </a:prstGeom>
        </p:spPr>
      </p:pic>
      <p:sp>
        <p:nvSpPr>
          <p:cNvPr id="10" name="Text Placeholder 23">
            <a:extLst>
              <a:ext uri="{FF2B5EF4-FFF2-40B4-BE49-F238E27FC236}">
                <a16:creationId xmlns:a16="http://schemas.microsoft.com/office/drawing/2014/main" id="{4EF28FFC-AB66-DE4F-A95F-157E9B5D722F}"/>
              </a:ext>
            </a:extLst>
          </p:cNvPr>
          <p:cNvSpPr>
            <a:spLocks noGrp="1"/>
          </p:cNvSpPr>
          <p:nvPr>
            <p:ph type="body" sz="quarter" idx="13" hasCustomPrompt="1"/>
          </p:nvPr>
        </p:nvSpPr>
        <p:spPr>
          <a:xfrm>
            <a:off x="457200" y="4050029"/>
            <a:ext cx="5769864" cy="318331"/>
          </a:xfrm>
        </p:spPr>
        <p:txBody>
          <a:bodyPr anchor="ctr"/>
          <a:lstStyle>
            <a:lvl1pPr algn="l">
              <a:defRPr sz="1400" b="1" i="0" cap="all" spc="200" baseline="0">
                <a:solidFill>
                  <a:srgbClr val="0A3254"/>
                </a:solidFill>
                <a:latin typeface="Gotham Bold" panose="02000604030000020004" pitchFamily="2" charset="0"/>
                <a:ea typeface="Verdana" panose="020B0604030504040204" pitchFamily="34" charset="0"/>
                <a:cs typeface="Verdana" panose="020B0604030504040204" pitchFamily="34" charset="0"/>
              </a:defRPr>
            </a:lvl1pPr>
          </a:lstStyle>
          <a:p>
            <a:pPr lvl="0"/>
            <a:r>
              <a:rPr lang="en-US"/>
              <a:t>Sub Text</a:t>
            </a:r>
          </a:p>
        </p:txBody>
      </p:sp>
      <p:cxnSp>
        <p:nvCxnSpPr>
          <p:cNvPr id="16" name="Straight Connector 15">
            <a:extLst>
              <a:ext uri="{FF2B5EF4-FFF2-40B4-BE49-F238E27FC236}">
                <a16:creationId xmlns:a16="http://schemas.microsoft.com/office/drawing/2014/main" id="{466A34D4-ECBA-8E40-A572-5FE95917D5B9}"/>
              </a:ext>
            </a:extLst>
          </p:cNvPr>
          <p:cNvCxnSpPr>
            <a:cxnSpLocks/>
          </p:cNvCxnSpPr>
          <p:nvPr userDrawn="1"/>
        </p:nvCxnSpPr>
        <p:spPr>
          <a:xfrm>
            <a:off x="-64008" y="3814136"/>
            <a:ext cx="8293608" cy="0"/>
          </a:xfrm>
          <a:prstGeom prst="line">
            <a:avLst/>
          </a:prstGeom>
          <a:ln w="12700" cap="sq">
            <a:solidFill>
              <a:srgbClr val="0A3254"/>
            </a:solidFill>
            <a:miter lim="800000"/>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382BD36D-6265-0C4B-B0B7-719CC534A8ED}"/>
              </a:ext>
            </a:extLst>
          </p:cNvPr>
          <p:cNvSpPr>
            <a:spLocks noGrp="1"/>
          </p:cNvSpPr>
          <p:nvPr>
            <p:ph type="title"/>
          </p:nvPr>
        </p:nvSpPr>
        <p:spPr>
          <a:xfrm>
            <a:off x="457201" y="2889665"/>
            <a:ext cx="9670627" cy="542783"/>
          </a:xfrm>
        </p:spPr>
        <p:txBody>
          <a:bodyPr anchor="ctr">
            <a:noAutofit/>
          </a:bodyPr>
          <a:lstStyle>
            <a:lvl1pPr algn="l">
              <a:lnSpc>
                <a:spcPct val="80000"/>
              </a:lnSpc>
              <a:defRPr sz="3200" b="0" i="0">
                <a:solidFill>
                  <a:srgbClr val="0A3254"/>
                </a:solidFill>
                <a:latin typeface="Gotham Light" pitchFamily="2" charset="0"/>
                <a:ea typeface="Verdana" panose="020B0604030504040204" pitchFamily="34" charset="0"/>
                <a:cs typeface="Gotham Book" pitchFamily="2" charset="0"/>
              </a:defRPr>
            </a:lvl1pPr>
          </a:lstStyle>
          <a:p>
            <a:r>
              <a:rPr lang="en-US"/>
              <a:t>Click to edit Master title style</a:t>
            </a:r>
          </a:p>
        </p:txBody>
      </p:sp>
      <p:sp>
        <p:nvSpPr>
          <p:cNvPr id="8" name="TextBox 7">
            <a:extLst>
              <a:ext uri="{FF2B5EF4-FFF2-40B4-BE49-F238E27FC236}">
                <a16:creationId xmlns:a16="http://schemas.microsoft.com/office/drawing/2014/main" id="{226B156F-72CA-BB4B-9A97-7C2B09FB9B2C}"/>
              </a:ext>
            </a:extLst>
          </p:cNvPr>
          <p:cNvSpPr txBox="1"/>
          <p:nvPr userDrawn="1"/>
        </p:nvSpPr>
        <p:spPr>
          <a:xfrm>
            <a:off x="0" y="6556171"/>
            <a:ext cx="12192000" cy="276987"/>
          </a:xfrm>
          <a:prstGeom prst="rect">
            <a:avLst/>
          </a:prstGeom>
          <a:noFill/>
        </p:spPr>
        <p:txBody>
          <a:bodyPr wrap="square" lIns="182867" tIns="91434" rIns="347448" bIns="91434" rtlCol="0">
            <a:spAutoFit/>
          </a:bodyPr>
          <a:lstStyle/>
          <a:p>
            <a:pPr algn="r"/>
            <a:r>
              <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rPr>
              <a:t>CONFIDENTIAL</a:t>
            </a:r>
            <a:r>
              <a:rPr lang="en-US" sz="600" spc="100" baseline="0">
                <a:solidFill>
                  <a:srgbClr val="555E60"/>
                </a:solidFill>
                <a:latin typeface="Gotham Medium" panose="02000604030000020004" pitchFamily="2" charset="0"/>
                <a:ea typeface="Verdana" panose="020B0604030504040204" pitchFamily="34" charset="0"/>
                <a:cs typeface="Verdana" panose="020B0604030504040204" pitchFamily="34" charset="0"/>
              </a:rPr>
              <a:t> | NOT FOR DISTRIBUTION</a:t>
            </a:r>
            <a:endParaRPr lang="en-US" sz="600" spc="100">
              <a:solidFill>
                <a:srgbClr val="555E60"/>
              </a:solidFill>
              <a:latin typeface="Gotham Medium" panose="02000604030000020004" pitchFamily="2"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62072745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7053535"/>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theme" Target="../theme/theme1.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444297-EE95-6643-AA8F-3369B127D7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961C9FE-6A73-DF4A-850A-CD68C9DA0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C29D81-FCDE-2E42-A558-8742C6246A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4A7D21-6F2B-6342-BD07-6B864EB9CE63}" type="datetimeFigureOut">
              <a:rPr lang="en-US" smtClean="0"/>
              <a:t>10/21/2026</a:t>
            </a:fld>
            <a:endParaRPr lang="en-US"/>
          </a:p>
        </p:txBody>
      </p:sp>
      <p:sp>
        <p:nvSpPr>
          <p:cNvPr id="5" name="Footer Placeholder 4">
            <a:extLst>
              <a:ext uri="{FF2B5EF4-FFF2-40B4-BE49-F238E27FC236}">
                <a16:creationId xmlns:a16="http://schemas.microsoft.com/office/drawing/2014/main" id="{6BFAE9AC-5568-B54D-A87F-DE62D7048F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D52CB01-7878-BB42-BAAB-73E89B183C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6891C6-EEA3-E84E-BD14-59954132E648}" type="slidenum">
              <a:rPr lang="en-US" smtClean="0"/>
              <a:t>‹#›</a:t>
            </a:fld>
            <a:endParaRPr lang="en-US"/>
          </a:p>
        </p:txBody>
      </p:sp>
    </p:spTree>
    <p:extLst>
      <p:ext uri="{BB962C8B-B14F-4D97-AF65-F5344CB8AC3E}">
        <p14:creationId xmlns:p14="http://schemas.microsoft.com/office/powerpoint/2010/main" val="207835068"/>
      </p:ext>
    </p:extLst>
  </p:cSld>
  <p:clrMap bg1="lt1" tx1="dk1" bg2="lt2" tx2="dk2" accent1="accent1" accent2="accent2" accent3="accent3" accent4="accent4" accent5="accent5" accent6="accent6" hlink="hlink" folHlink="folHlink"/>
  <p:sldLayoutIdLst>
    <p:sldLayoutId id="2147483716" r:id="rId1"/>
    <p:sldLayoutId id="2147483722" r:id="rId2"/>
    <p:sldLayoutId id="2147483721" r:id="rId3"/>
    <p:sldLayoutId id="2147483718" r:id="rId4"/>
    <p:sldLayoutId id="2147483719" r:id="rId5"/>
    <p:sldLayoutId id="2147483720" r:id="rId6"/>
    <p:sldLayoutId id="2147483711" r:id="rId7"/>
    <p:sldLayoutId id="2147483713" r:id="rId8"/>
    <p:sldLayoutId id="2147483714" r:id="rId9"/>
    <p:sldLayoutId id="2147483715" r:id="rId10"/>
    <p:sldLayoutId id="2147483706" r:id="rId11"/>
    <p:sldLayoutId id="2147483708" r:id="rId12"/>
    <p:sldLayoutId id="2147483709" r:id="rId13"/>
    <p:sldLayoutId id="2147483710" r:id="rId14"/>
    <p:sldLayoutId id="2147483701" r:id="rId15"/>
    <p:sldLayoutId id="2147483703" r:id="rId16"/>
    <p:sldLayoutId id="2147483704" r:id="rId17"/>
    <p:sldLayoutId id="2147483705" r:id="rId18"/>
    <p:sldLayoutId id="2147483696" r:id="rId19"/>
    <p:sldLayoutId id="2147483698" r:id="rId20"/>
    <p:sldLayoutId id="2147483699" r:id="rId21"/>
    <p:sldLayoutId id="2147483700" r:id="rId22"/>
    <p:sldLayoutId id="2147483691" r:id="rId23"/>
    <p:sldLayoutId id="2147483693" r:id="rId24"/>
    <p:sldLayoutId id="2147483694" r:id="rId25"/>
    <p:sldLayoutId id="2147483695" r:id="rId26"/>
    <p:sldLayoutId id="2147483686" r:id="rId27"/>
    <p:sldLayoutId id="2147483688" r:id="rId28"/>
    <p:sldLayoutId id="2147483689" r:id="rId29"/>
    <p:sldLayoutId id="2147483690" r:id="rId30"/>
    <p:sldLayoutId id="2147483681" r:id="rId31"/>
    <p:sldLayoutId id="2147483683" r:id="rId32"/>
    <p:sldLayoutId id="2147483684" r:id="rId33"/>
    <p:sldLayoutId id="2147483685" r:id="rId34"/>
    <p:sldLayoutId id="2147483679" r:id="rId35"/>
    <p:sldLayoutId id="2147483649" r:id="rId36"/>
    <p:sldLayoutId id="2147483671" r:id="rId37"/>
    <p:sldLayoutId id="2147483677" r:id="rId38"/>
    <p:sldLayoutId id="2147483650" r:id="rId39"/>
    <p:sldLayoutId id="2147483651" r:id="rId40"/>
    <p:sldLayoutId id="2147483652" r:id="rId41"/>
    <p:sldLayoutId id="2147483653" r:id="rId42"/>
    <p:sldLayoutId id="2147483654" r:id="rId43"/>
    <p:sldLayoutId id="2147483655" r:id="rId44"/>
    <p:sldLayoutId id="2147483656" r:id="rId45"/>
    <p:sldLayoutId id="2147483657" r:id="rId46"/>
    <p:sldLayoutId id="2147483658" r:id="rId47"/>
    <p:sldLayoutId id="2147483659" r:id="rId48"/>
    <p:sldLayoutId id="2147483670" r:id="rId49"/>
    <p:sldLayoutId id="2147483707" r:id="rId50"/>
    <p:sldLayoutId id="2147483697" r:id="rId51"/>
    <p:sldLayoutId id="2147483692" r:id="rId52"/>
    <p:sldLayoutId id="2147483687" r:id="rId53"/>
    <p:sldLayoutId id="2147483682" r:id="rId54"/>
    <p:sldLayoutId id="2147483673" r:id="rId55"/>
    <p:sldLayoutId id="2147483672" r:id="rId56"/>
    <p:sldLayoutId id="2147483674" r:id="rId57"/>
    <p:sldLayoutId id="2147483676" r:id="rId58"/>
    <p:sldLayoutId id="2147483678" r:id="rId59"/>
    <p:sldLayoutId id="2147483680" r:id="rId60"/>
    <p:sldLayoutId id="2147483723" r:id="rId61"/>
    <p:sldLayoutId id="2147483724" r:id="rId62"/>
    <p:sldLayoutId id="2147483725" r:id="rId63"/>
    <p:sldLayoutId id="2147483726" r:id="rId64"/>
    <p:sldLayoutId id="2147483727" r:id="rId6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63.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jpeg"/><Relationship Id="rId1" Type="http://schemas.openxmlformats.org/officeDocument/2006/relationships/slideLayout" Target="../slideLayouts/slideLayout62.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jpeg"/><Relationship Id="rId1" Type="http://schemas.openxmlformats.org/officeDocument/2006/relationships/slideLayout" Target="../slideLayouts/slideLayout6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62.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Layout" Target="../slideLayouts/slideLayout62.xml"/><Relationship Id="rId6" Type="http://schemas.openxmlformats.org/officeDocument/2006/relationships/image" Target="../media/image20.jpeg"/><Relationship Id="rId5" Type="http://schemas.microsoft.com/office/2007/relationships/hdphoto" Target="../media/hdphoto2.wdp"/><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jpeg"/><Relationship Id="rId1" Type="http://schemas.openxmlformats.org/officeDocument/2006/relationships/slideLayout" Target="../slideLayouts/slideLayout6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Layout" Target="../slideLayouts/slideLayout62.xml"/><Relationship Id="rId6" Type="http://schemas.openxmlformats.org/officeDocument/2006/relationships/image" Target="../media/image23.jpeg"/><Relationship Id="rId5" Type="http://schemas.microsoft.com/office/2007/relationships/hdphoto" Target="../media/hdphoto2.wdp"/><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2.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6.png"/><Relationship Id="rId1" Type="http://schemas.openxmlformats.org/officeDocument/2006/relationships/slideLayout" Target="../slideLayouts/slideLayout6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7.jpeg"/><Relationship Id="rId1" Type="http://schemas.openxmlformats.org/officeDocument/2006/relationships/slideLayout" Target="../slideLayouts/slideLayout62.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62.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6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5.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65.xml"/><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8" Type="http://schemas.openxmlformats.org/officeDocument/2006/relationships/hyperlink" Target="https://www.dropbox.com/s/dcvpvlswqq7z5j8/Untitled%20video%20-%20Made%20with%20Clipchamp%20%282%29.mp4?dl=0" TargetMode="External"/><Relationship Id="rId3" Type="http://schemas.microsoft.com/office/2007/relationships/media" Target="../media/media2.mp4"/><Relationship Id="rId7" Type="http://schemas.openxmlformats.org/officeDocument/2006/relationships/image" Target="../media/image35.png"/><Relationship Id="rId12" Type="http://schemas.openxmlformats.org/officeDocument/2006/relationships/image" Target="../media/image10.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4.xml"/><Relationship Id="rId11" Type="http://schemas.openxmlformats.org/officeDocument/2006/relationships/image" Target="../media/image37.png"/><Relationship Id="rId5" Type="http://schemas.openxmlformats.org/officeDocument/2006/relationships/slideLayout" Target="../slideLayouts/slideLayout61.xml"/><Relationship Id="rId10" Type="http://schemas.openxmlformats.org/officeDocument/2006/relationships/image" Target="../media/image36.png"/><Relationship Id="rId4" Type="http://schemas.openxmlformats.org/officeDocument/2006/relationships/video" Target="../media/media2.mp4"/><Relationship Id="rId9" Type="http://schemas.openxmlformats.org/officeDocument/2006/relationships/hyperlink" Target="https://www.dropbox.com/s/3uz0r75yuoznns1/Pole%202%20Right%20Thermal%20-%20Looking%20up%20Market%20St._2023_04_13_2AM_52_03.mp4?dl=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FBDB9-F78E-CF42-B09F-719995FDD1DF}"/>
              </a:ext>
            </a:extLst>
          </p:cNvPr>
          <p:cNvSpPr>
            <a:spLocks noGrp="1"/>
          </p:cNvSpPr>
          <p:nvPr>
            <p:ph type="title"/>
          </p:nvPr>
        </p:nvSpPr>
        <p:spPr>
          <a:xfrm>
            <a:off x="457595" y="2994483"/>
            <a:ext cx="10003266" cy="1166347"/>
          </a:xfrm>
        </p:spPr>
        <p:txBody>
          <a:bodyPr/>
          <a:lstStyle/>
          <a:p>
            <a:pPr>
              <a:lnSpc>
                <a:spcPct val="100000"/>
              </a:lnSpc>
            </a:pPr>
            <a:r>
              <a:rPr lang="en-US" sz="3600" dirty="0"/>
              <a:t>Global Guardian | Jewelers Mutual </a:t>
            </a:r>
            <a:br>
              <a:rPr lang="en-US" sz="3600" dirty="0"/>
            </a:br>
            <a:r>
              <a:rPr lang="en-US" sz="3600" dirty="0"/>
              <a:t>Pilot Program</a:t>
            </a:r>
          </a:p>
        </p:txBody>
      </p:sp>
      <p:pic>
        <p:nvPicPr>
          <p:cNvPr id="12" name="Graphic 11">
            <a:extLst>
              <a:ext uri="{FF2B5EF4-FFF2-40B4-BE49-F238E27FC236}">
                <a16:creationId xmlns:a16="http://schemas.microsoft.com/office/drawing/2014/main" id="{A750646C-8B84-884E-0930-D79DD76EE98D}"/>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523371" y="614155"/>
            <a:ext cx="2559151" cy="547129"/>
          </a:xfrm>
          <a:prstGeom prst="rect">
            <a:avLst/>
          </a:prstGeom>
        </p:spPr>
      </p:pic>
      <p:sp>
        <p:nvSpPr>
          <p:cNvPr id="8" name="TextBox 7">
            <a:extLst>
              <a:ext uri="{FF2B5EF4-FFF2-40B4-BE49-F238E27FC236}">
                <a16:creationId xmlns:a16="http://schemas.microsoft.com/office/drawing/2014/main" id="{4CB42516-E765-E1FA-0570-0ABC2403F86F}"/>
              </a:ext>
            </a:extLst>
          </p:cNvPr>
          <p:cNvSpPr txBox="1"/>
          <p:nvPr/>
        </p:nvSpPr>
        <p:spPr>
          <a:xfrm>
            <a:off x="428" y="6555952"/>
            <a:ext cx="12191144" cy="276987"/>
          </a:xfrm>
          <a:prstGeom prst="rect">
            <a:avLst/>
          </a:prstGeom>
          <a:noFill/>
        </p:spPr>
        <p:txBody>
          <a:bodyPr wrap="square" lIns="182867" tIns="91434" rIns="182867" bIns="91434" rtlCol="0">
            <a:spAutoFit/>
          </a:bodyPr>
          <a:lstStyle/>
          <a:p>
            <a:pPr algn="r"/>
            <a:r>
              <a:rPr lang="en-US" sz="600" spc="100">
                <a:solidFill>
                  <a:schemeClr val="bg1">
                    <a:lumMod val="85000"/>
                  </a:schemeClr>
                </a:solidFill>
                <a:latin typeface="Gotham Medium" panose="02000604030000020004" pitchFamily="2" charset="0"/>
                <a:ea typeface="Verdana" panose="020B0604030504040204" pitchFamily="34" charset="0"/>
                <a:cs typeface="Verdana" panose="020B0604030504040204" pitchFamily="34" charset="0"/>
              </a:rPr>
              <a:t>CONFIDENTIAL | NOT FOR DISTRIBUTION</a:t>
            </a:r>
          </a:p>
        </p:txBody>
      </p:sp>
      <p:cxnSp>
        <p:nvCxnSpPr>
          <p:cNvPr id="13" name="Straight Connector 12">
            <a:extLst>
              <a:ext uri="{FF2B5EF4-FFF2-40B4-BE49-F238E27FC236}">
                <a16:creationId xmlns:a16="http://schemas.microsoft.com/office/drawing/2014/main" id="{5C83B226-D41B-F4B9-FC72-44DFAE18223B}"/>
              </a:ext>
            </a:extLst>
          </p:cNvPr>
          <p:cNvCxnSpPr>
            <a:cxnSpLocks/>
          </p:cNvCxnSpPr>
          <p:nvPr/>
        </p:nvCxnSpPr>
        <p:spPr>
          <a:xfrm>
            <a:off x="3384298" y="614155"/>
            <a:ext cx="0" cy="547129"/>
          </a:xfrm>
          <a:prstGeom prst="line">
            <a:avLst/>
          </a:prstGeom>
          <a:ln w="12700">
            <a:solidFill>
              <a:schemeClr val="bg1"/>
            </a:solidFill>
          </a:ln>
        </p:spPr>
        <p:style>
          <a:lnRef idx="2">
            <a:schemeClr val="accent1"/>
          </a:lnRef>
          <a:fillRef idx="0">
            <a:schemeClr val="accent1"/>
          </a:fillRef>
          <a:effectRef idx="1">
            <a:schemeClr val="accent1"/>
          </a:effectRef>
          <a:fontRef idx="minor">
            <a:schemeClr val="tx1"/>
          </a:fontRef>
        </p:style>
      </p:cxnSp>
      <p:pic>
        <p:nvPicPr>
          <p:cNvPr id="7" name="Picture 6" descr="A black and white logo&#10;&#10;Description automatically generated">
            <a:extLst>
              <a:ext uri="{FF2B5EF4-FFF2-40B4-BE49-F238E27FC236}">
                <a16:creationId xmlns:a16="http://schemas.microsoft.com/office/drawing/2014/main" id="{357CFED0-ABA3-58B0-FA4C-9DCD5F22558B}"/>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662325" y="396282"/>
            <a:ext cx="2319074" cy="775699"/>
          </a:xfrm>
          <a:prstGeom prst="rect">
            <a:avLst/>
          </a:prstGeom>
        </p:spPr>
      </p:pic>
      <p:cxnSp>
        <p:nvCxnSpPr>
          <p:cNvPr id="3" name="Straight Connector 2">
            <a:extLst>
              <a:ext uri="{FF2B5EF4-FFF2-40B4-BE49-F238E27FC236}">
                <a16:creationId xmlns:a16="http://schemas.microsoft.com/office/drawing/2014/main" id="{E32E9583-C059-80C7-9210-2BDC59461935}"/>
              </a:ext>
            </a:extLst>
          </p:cNvPr>
          <p:cNvCxnSpPr>
            <a:cxnSpLocks/>
          </p:cNvCxnSpPr>
          <p:nvPr/>
        </p:nvCxnSpPr>
        <p:spPr>
          <a:xfrm>
            <a:off x="428" y="4319736"/>
            <a:ext cx="978517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438D021-01EA-EC97-74DD-417A2E9699EE}"/>
              </a:ext>
            </a:extLst>
          </p:cNvPr>
          <p:cNvSpPr txBox="1"/>
          <p:nvPr/>
        </p:nvSpPr>
        <p:spPr>
          <a:xfrm>
            <a:off x="542004" y="4628235"/>
            <a:ext cx="10704240" cy="438136"/>
          </a:xfrm>
          <a:prstGeom prst="rect">
            <a:avLst/>
          </a:prstGeom>
        </p:spPr>
        <p:txBody>
          <a:bodyPr wrap="square" lIns="0" tIns="0" rIns="0" bIns="0" rtlCol="0" anchor="ctr">
            <a:noAutofit/>
          </a:bodyPr>
          <a:lstStyle/>
          <a:p>
            <a:pPr marL="0" marR="0" lvl="0" indent="0" algn="l" defTabSz="914358" rtl="0" eaLnBrk="1" fontAlgn="auto" latinLnBrk="0" hangingPunct="1">
              <a:lnSpc>
                <a:spcPct val="100000"/>
              </a:lnSpc>
              <a:spcBef>
                <a:spcPts val="0"/>
              </a:spcBef>
              <a:spcAft>
                <a:spcPts val="0"/>
              </a:spcAft>
              <a:buClrTx/>
              <a:buSzTx/>
              <a:buFontTx/>
              <a:buNone/>
              <a:tabLst/>
              <a:defRPr/>
            </a:pPr>
            <a:r>
              <a:rPr kumimoji="0" lang="en-US" sz="1334" b="1" i="0" u="none" strike="noStrike" kern="0" cap="none" spc="100" normalizeH="0" baseline="0" noProof="0" dirty="0">
                <a:ln>
                  <a:noFill/>
                </a:ln>
                <a:solidFill>
                  <a:prstClr val="white"/>
                </a:solidFill>
                <a:effectLst/>
                <a:uLnTx/>
                <a:uFillTx/>
                <a:latin typeface="Gotham Bold" panose="02000604030000020004" pitchFamily="2" charset="0"/>
                <a:ea typeface="+mn-ea"/>
                <a:cs typeface="+mn-cs"/>
              </a:rPr>
              <a:t>OCTOBER 2025</a:t>
            </a:r>
            <a:endParaRPr kumimoji="0" lang="en-US" sz="1334" b="0" i="0" u="none" strike="noStrike" kern="0" cap="none" spc="100" normalizeH="0" baseline="0" noProof="0" dirty="0">
              <a:ln>
                <a:noFill/>
              </a:ln>
              <a:solidFill>
                <a:prstClr val="white"/>
              </a:solidFill>
              <a:effectLst/>
              <a:uLnTx/>
              <a:uFillTx/>
              <a:latin typeface="Gotham Book" pitchFamily="2" charset="0"/>
              <a:ea typeface="+mn-ea"/>
              <a:cs typeface="Gotham Book" pitchFamily="2" charset="0"/>
            </a:endParaRPr>
          </a:p>
          <a:p>
            <a:pPr marL="0" marR="0" lvl="0" indent="0" algn="l" defTabSz="914358" rtl="0" eaLnBrk="1" fontAlgn="auto" latinLnBrk="0" hangingPunct="1">
              <a:lnSpc>
                <a:spcPct val="100000"/>
              </a:lnSpc>
              <a:spcBef>
                <a:spcPts val="0"/>
              </a:spcBef>
              <a:spcAft>
                <a:spcPts val="0"/>
              </a:spcAft>
              <a:buClrTx/>
              <a:buSzTx/>
              <a:buFontTx/>
              <a:buNone/>
              <a:tabLst/>
              <a:defRPr/>
            </a:pPr>
            <a:endParaRPr kumimoji="0" lang="en-US" sz="1455" b="1" i="0" u="none" strike="noStrike" kern="0" cap="none" spc="100" normalizeH="0" baseline="0" noProof="0" dirty="0">
              <a:ln>
                <a:noFill/>
              </a:ln>
              <a:solidFill>
                <a:prstClr val="white"/>
              </a:solidFill>
              <a:effectLst/>
              <a:uLnTx/>
              <a:uFillTx/>
              <a:latin typeface="Gotham Bold" panose="02000604030000020004" pitchFamily="2" charset="0"/>
              <a:ea typeface="+mn-ea"/>
              <a:cs typeface="+mn-cs"/>
            </a:endParaRPr>
          </a:p>
        </p:txBody>
      </p:sp>
    </p:spTree>
    <p:extLst>
      <p:ext uri="{BB962C8B-B14F-4D97-AF65-F5344CB8AC3E}">
        <p14:creationId xmlns:p14="http://schemas.microsoft.com/office/powerpoint/2010/main" val="2616280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78743"/>
            <a:lum/>
            <a:extLst>
              <a:ext uri="{28A0092B-C50C-407E-A947-70E740481C1C}">
                <a14:useLocalDpi xmlns:a14="http://schemas.microsoft.com/office/drawing/2010/main"/>
              </a:ext>
            </a:extLst>
          </a:blip>
          <a:srcRect/>
          <a:stretch>
            <a:fillRect/>
          </a:stretch>
        </a:blipFill>
        <a:effectLst/>
      </p:bgPr>
    </p:bg>
    <p:spTree>
      <p:nvGrpSpPr>
        <p:cNvPr id="1" name="">
          <a:extLst>
            <a:ext uri="{FF2B5EF4-FFF2-40B4-BE49-F238E27FC236}">
              <a16:creationId xmlns:a16="http://schemas.microsoft.com/office/drawing/2014/main" id="{0F72D50E-ED40-9369-5682-A00AEA97083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6D9A180-D3DF-DC4E-98E1-3D9C112ECB05}"/>
              </a:ext>
            </a:extLst>
          </p:cNvPr>
          <p:cNvSpPr/>
          <p:nvPr/>
        </p:nvSpPr>
        <p:spPr>
          <a:xfrm>
            <a:off x="-1" y="0"/>
            <a:ext cx="12192000" cy="6858000"/>
          </a:xfrm>
          <a:prstGeom prst="rect">
            <a:avLst/>
          </a:prstGeom>
          <a:solidFill>
            <a:srgbClr val="003057">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1541F5-4CB1-0462-213F-C9666CA2174C}"/>
              </a:ext>
            </a:extLst>
          </p:cNvPr>
          <p:cNvSpPr>
            <a:spLocks noGrp="1"/>
          </p:cNvSpPr>
          <p:nvPr>
            <p:ph type="title"/>
          </p:nvPr>
        </p:nvSpPr>
        <p:spPr/>
        <p:txBody>
          <a:bodyPr/>
          <a:lstStyle/>
          <a:p>
            <a:r>
              <a:rPr lang="en-US" dirty="0">
                <a:solidFill>
                  <a:schemeClr val="bg1"/>
                </a:solidFill>
              </a:rPr>
              <a:t>Protecting Storefronts in an Unpredictable World</a:t>
            </a:r>
          </a:p>
        </p:txBody>
      </p:sp>
      <p:pic>
        <p:nvPicPr>
          <p:cNvPr id="5" name="Graphic 4">
            <a:extLst>
              <a:ext uri="{FF2B5EF4-FFF2-40B4-BE49-F238E27FC236}">
                <a16:creationId xmlns:a16="http://schemas.microsoft.com/office/drawing/2014/main" id="{FAB0D5C9-F47D-3F7F-B511-677AF38632B8}"/>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371446" y="442117"/>
            <a:ext cx="409074" cy="457200"/>
          </a:xfrm>
          <a:prstGeom prst="rect">
            <a:avLst/>
          </a:prstGeom>
        </p:spPr>
      </p:pic>
      <p:cxnSp>
        <p:nvCxnSpPr>
          <p:cNvPr id="6" name="Straight Connector 5">
            <a:extLst>
              <a:ext uri="{FF2B5EF4-FFF2-40B4-BE49-F238E27FC236}">
                <a16:creationId xmlns:a16="http://schemas.microsoft.com/office/drawing/2014/main" id="{9C0440E1-06DE-307A-6F00-6485E62A89C1}"/>
              </a:ext>
            </a:extLst>
          </p:cNvPr>
          <p:cNvCxnSpPr>
            <a:cxnSpLocks/>
          </p:cNvCxnSpPr>
          <p:nvPr/>
        </p:nvCxnSpPr>
        <p:spPr>
          <a:xfrm>
            <a:off x="-110067" y="1143000"/>
            <a:ext cx="11247459" cy="0"/>
          </a:xfrm>
          <a:prstGeom prst="line">
            <a:avLst/>
          </a:prstGeom>
          <a:ln w="12700" cap="sq">
            <a:solidFill>
              <a:schemeClr val="bg1"/>
            </a:solidFill>
            <a:miter lim="800000"/>
          </a:ln>
        </p:spPr>
        <p:style>
          <a:lnRef idx="1">
            <a:schemeClr val="accent1"/>
          </a:lnRef>
          <a:fillRef idx="0">
            <a:schemeClr val="accent1"/>
          </a:fillRef>
          <a:effectRef idx="0">
            <a:schemeClr val="accent1"/>
          </a:effectRef>
          <a:fontRef idx="minor">
            <a:schemeClr val="tx1"/>
          </a:fontRef>
        </p:style>
      </p:cxnSp>
      <p:sp>
        <p:nvSpPr>
          <p:cNvPr id="8" name="Rectangle 2">
            <a:extLst>
              <a:ext uri="{FF2B5EF4-FFF2-40B4-BE49-F238E27FC236}">
                <a16:creationId xmlns:a16="http://schemas.microsoft.com/office/drawing/2014/main" id="{33C7322A-9168-53CE-DF77-87C5DB784DC7}"/>
              </a:ext>
            </a:extLst>
          </p:cNvPr>
          <p:cNvSpPr>
            <a:spLocks noChangeArrowheads="1"/>
          </p:cNvSpPr>
          <p:nvPr/>
        </p:nvSpPr>
        <p:spPr bwMode="auto">
          <a:xfrm>
            <a:off x="457200" y="1538556"/>
            <a:ext cx="1056013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buFont typeface="Arial" panose="020B0604020202020204" pitchFamily="34" charset="0"/>
              <a:buChar char="•"/>
            </a:pPr>
            <a:r>
              <a:rPr lang="en-US" dirty="0">
                <a:solidFill>
                  <a:schemeClr val="bg1"/>
                </a:solidFill>
                <a:latin typeface="Gotham XNarrow Book" pitchFamily="50" charset="0"/>
              </a:rPr>
              <a:t>Today’s retailers face evolving security challenges — theft, vandalism, and organized crime can strike at any time.</a:t>
            </a:r>
          </a:p>
          <a:p>
            <a:pPr marL="285750" indent="-285750">
              <a:buFont typeface="Arial" panose="020B0604020202020204" pitchFamily="34" charset="0"/>
              <a:buChar char="•"/>
            </a:pPr>
            <a:endParaRPr lang="en-US" dirty="0">
              <a:solidFill>
                <a:schemeClr val="bg1"/>
              </a:solidFill>
              <a:latin typeface="Gotham XNarrow Book" pitchFamily="50" charset="0"/>
            </a:endParaRPr>
          </a:p>
          <a:p>
            <a:pPr marL="285750" indent="-285750">
              <a:buFont typeface="Arial" panose="020B0604020202020204" pitchFamily="34" charset="0"/>
              <a:buChar char="•"/>
            </a:pPr>
            <a:r>
              <a:rPr lang="en-US" dirty="0">
                <a:solidFill>
                  <a:schemeClr val="bg1"/>
                </a:solidFill>
                <a:latin typeface="Gotham XNarrow Book" pitchFamily="50" charset="0"/>
              </a:rPr>
              <a:t>Crime is no longer limited to late nights or high-crime areas — incidents now occur in broad daylight, even in “safe” communities.</a:t>
            </a:r>
          </a:p>
          <a:p>
            <a:pPr marL="285750" indent="-285750">
              <a:buFont typeface="Arial" panose="020B0604020202020204" pitchFamily="34" charset="0"/>
              <a:buChar char="•"/>
            </a:pPr>
            <a:endParaRPr lang="en-US" dirty="0">
              <a:solidFill>
                <a:schemeClr val="bg1"/>
              </a:solidFill>
              <a:latin typeface="Gotham XNarrow Book" pitchFamily="50" charset="0"/>
            </a:endParaRPr>
          </a:p>
          <a:p>
            <a:pPr marL="285750" indent="-285750">
              <a:buFont typeface="Arial" panose="020B0604020202020204" pitchFamily="34" charset="0"/>
              <a:buChar char="•"/>
            </a:pPr>
            <a:r>
              <a:rPr lang="en-US" dirty="0">
                <a:solidFill>
                  <a:schemeClr val="bg1"/>
                </a:solidFill>
                <a:latin typeface="Gotham XNarrow Book" pitchFamily="50" charset="0"/>
              </a:rPr>
              <a:t>Modern criminals are faster, more coordinated, and increasingly target high-value or high-traffic stores.</a:t>
            </a:r>
          </a:p>
          <a:p>
            <a:pPr marL="285750" indent="-285750">
              <a:buFont typeface="Arial" panose="020B0604020202020204" pitchFamily="34" charset="0"/>
              <a:buChar char="•"/>
            </a:pPr>
            <a:endParaRPr lang="en-US" dirty="0">
              <a:solidFill>
                <a:schemeClr val="bg1"/>
              </a:solidFill>
              <a:latin typeface="Gotham XNarrow Book" pitchFamily="50" charset="0"/>
            </a:endParaRPr>
          </a:p>
          <a:p>
            <a:pPr marL="285750" indent="-285750">
              <a:buFont typeface="Arial" panose="020B0604020202020204" pitchFamily="34" charset="0"/>
              <a:buChar char="•"/>
            </a:pPr>
            <a:r>
              <a:rPr lang="en-US" dirty="0">
                <a:solidFill>
                  <a:schemeClr val="bg1"/>
                </a:solidFill>
                <a:latin typeface="Gotham XNarrow Book" pitchFamily="50" charset="0"/>
              </a:rPr>
              <a:t>The cost of a single incident — financial, reputational, and emotional — can far exceed the price of prevention.</a:t>
            </a:r>
          </a:p>
          <a:p>
            <a:pPr marL="285750" indent="-285750">
              <a:buFont typeface="Arial" panose="020B0604020202020204" pitchFamily="34" charset="0"/>
              <a:buChar char="•"/>
            </a:pPr>
            <a:endParaRPr lang="en-US" dirty="0">
              <a:solidFill>
                <a:schemeClr val="bg1"/>
              </a:solidFill>
              <a:latin typeface="Gotham XNarrow Book" pitchFamily="50" charset="0"/>
            </a:endParaRPr>
          </a:p>
          <a:p>
            <a:pPr marL="285750" indent="-285750">
              <a:buFont typeface="Arial" panose="020B0604020202020204" pitchFamily="34" charset="0"/>
              <a:buChar char="•"/>
            </a:pPr>
            <a:r>
              <a:rPr lang="en-US" dirty="0">
                <a:solidFill>
                  <a:schemeClr val="bg1"/>
                </a:solidFill>
                <a:latin typeface="Gotham XNarrow Book" pitchFamily="50" charset="0"/>
              </a:rPr>
              <a:t>Proactive layered defense is the difference between </a:t>
            </a:r>
            <a:r>
              <a:rPr lang="en-US" b="1" dirty="0">
                <a:solidFill>
                  <a:schemeClr val="bg1"/>
                </a:solidFill>
                <a:latin typeface="Gotham XNarrow Book" pitchFamily="50" charset="0"/>
              </a:rPr>
              <a:t>recording</a:t>
            </a:r>
            <a:r>
              <a:rPr lang="en-US" dirty="0">
                <a:solidFill>
                  <a:schemeClr val="bg1"/>
                </a:solidFill>
                <a:latin typeface="Gotham XNarrow Book" pitchFamily="50" charset="0"/>
              </a:rPr>
              <a:t> and </a:t>
            </a:r>
            <a:r>
              <a:rPr lang="en-US" b="1" dirty="0">
                <a:solidFill>
                  <a:schemeClr val="bg1"/>
                </a:solidFill>
                <a:latin typeface="Gotham XNarrow Book" pitchFamily="50" charset="0"/>
              </a:rPr>
              <a:t>stopping</a:t>
            </a:r>
            <a:r>
              <a:rPr lang="en-US" dirty="0">
                <a:solidFill>
                  <a:schemeClr val="bg1"/>
                </a:solidFill>
                <a:latin typeface="Gotham XNarrow Book" pitchFamily="50" charset="0"/>
              </a:rPr>
              <a:t> crime.</a:t>
            </a:r>
          </a:p>
          <a:p>
            <a:pPr marL="285750" indent="-285750">
              <a:buFont typeface="Arial" panose="020B0604020202020204" pitchFamily="34" charset="0"/>
              <a:buChar char="•"/>
            </a:pPr>
            <a:endParaRPr lang="en-US" dirty="0">
              <a:solidFill>
                <a:schemeClr val="bg1"/>
              </a:solidFill>
              <a:latin typeface="Gotham XNarrow Book" pitchFamily="50" charset="0"/>
            </a:endParaRPr>
          </a:p>
          <a:p>
            <a:pPr marR="0" lvl="0" algn="ctr"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bg1"/>
              </a:solidFill>
              <a:effectLst/>
              <a:latin typeface="Gotham XNarrow Book" pitchFamily="50" charset="0"/>
            </a:endParaRPr>
          </a:p>
        </p:txBody>
      </p:sp>
    </p:spTree>
    <p:extLst>
      <p:ext uri="{BB962C8B-B14F-4D97-AF65-F5344CB8AC3E}">
        <p14:creationId xmlns:p14="http://schemas.microsoft.com/office/powerpoint/2010/main" val="1255792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7DDAA-91BA-F778-63FD-AB1D5F1EBF6D}"/>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B4D98689-F717-AF2B-8C8B-02A822072166}"/>
              </a:ext>
            </a:extLst>
          </p:cNvPr>
          <p:cNvSpPr>
            <a:spLocks noGrp="1"/>
          </p:cNvSpPr>
          <p:nvPr>
            <p:ph type="body" sz="quarter" idx="16"/>
          </p:nvPr>
        </p:nvSpPr>
        <p:spPr>
          <a:xfrm>
            <a:off x="561771" y="1320246"/>
            <a:ext cx="4358572" cy="4217508"/>
          </a:xfrm>
        </p:spPr>
        <p:txBody>
          <a:bodyPr anchor="ctr">
            <a:normAutofit/>
          </a:bodyPr>
          <a:lstStyle/>
          <a:p>
            <a:pPr marL="0" indent="0">
              <a:lnSpc>
                <a:spcPts val="2160"/>
              </a:lnSpc>
              <a:spcAft>
                <a:spcPts val="1200"/>
              </a:spcAft>
              <a:buNone/>
            </a:pPr>
            <a:r>
              <a:rPr lang="en-US" sz="1600" b="1" dirty="0">
                <a:solidFill>
                  <a:schemeClr val="tx1">
                    <a:lumMod val="85000"/>
                    <a:lumOff val="15000"/>
                  </a:schemeClr>
                </a:solidFill>
                <a:latin typeface="Gotham XNarrow Book" pitchFamily="2" charset="0"/>
              </a:rPr>
              <a:t>Global Guardian and Jewelers Mutual are partnering to offer Security Operations Center (SOC) pilot programs at no cost to participating jewelers through December 2026. </a:t>
            </a:r>
          </a:p>
          <a:p>
            <a:pPr marL="0" indent="0">
              <a:lnSpc>
                <a:spcPts val="2160"/>
              </a:lnSpc>
              <a:spcAft>
                <a:spcPts val="1200"/>
              </a:spcAft>
              <a:buNone/>
            </a:pPr>
            <a:r>
              <a:rPr lang="en-US" sz="1600" dirty="0">
                <a:solidFill>
                  <a:schemeClr val="tx1">
                    <a:lumMod val="85000"/>
                    <a:lumOff val="15000"/>
                  </a:schemeClr>
                </a:solidFill>
                <a:latin typeface="Gotham XNarrow Book" pitchFamily="2" charset="0"/>
              </a:rPr>
              <a:t>Each pilot is designed to enhance security, improve response times, and test innovative technology to protect your storefront. </a:t>
            </a:r>
          </a:p>
          <a:p>
            <a:pPr marL="0" indent="0">
              <a:lnSpc>
                <a:spcPts val="2160"/>
              </a:lnSpc>
              <a:spcAft>
                <a:spcPts val="1200"/>
              </a:spcAft>
              <a:buNone/>
            </a:pPr>
            <a:r>
              <a:rPr lang="en-US" sz="1600" dirty="0">
                <a:solidFill>
                  <a:schemeClr val="tx1">
                    <a:lumMod val="85000"/>
                    <a:lumOff val="15000"/>
                  </a:schemeClr>
                </a:solidFill>
                <a:latin typeface="Gotham XNarrow Book" pitchFamily="2" charset="0"/>
              </a:rPr>
              <a:t>As a pilot participant, we ask that you use and maintain the technology and provide regular feedback throughout.</a:t>
            </a:r>
            <a:endParaRPr lang="en-US" dirty="0"/>
          </a:p>
        </p:txBody>
      </p:sp>
      <p:sp>
        <p:nvSpPr>
          <p:cNvPr id="3" name="Title 2">
            <a:extLst>
              <a:ext uri="{FF2B5EF4-FFF2-40B4-BE49-F238E27FC236}">
                <a16:creationId xmlns:a16="http://schemas.microsoft.com/office/drawing/2014/main" id="{7F2ACAEB-3B6A-E50C-0B19-AEF4F02DE5E1}"/>
              </a:ext>
            </a:extLst>
          </p:cNvPr>
          <p:cNvSpPr>
            <a:spLocks noGrp="1"/>
          </p:cNvSpPr>
          <p:nvPr>
            <p:ph type="title"/>
          </p:nvPr>
        </p:nvSpPr>
        <p:spPr/>
        <p:txBody>
          <a:bodyPr/>
          <a:lstStyle/>
          <a:p>
            <a:r>
              <a:rPr lang="en-US" sz="2600" dirty="0"/>
              <a:t>Global Guardian + Jewelers Mutual: Partnering to Protect</a:t>
            </a:r>
          </a:p>
        </p:txBody>
      </p:sp>
      <p:pic>
        <p:nvPicPr>
          <p:cNvPr id="5" name="Picture 4">
            <a:extLst>
              <a:ext uri="{FF2B5EF4-FFF2-40B4-BE49-F238E27FC236}">
                <a16:creationId xmlns:a16="http://schemas.microsoft.com/office/drawing/2014/main" id="{127357DF-0AC0-C41D-8AB1-5C1A3CFBF51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328740" y="1809750"/>
            <a:ext cx="6221976" cy="4225290"/>
          </a:xfrm>
          <a:prstGeom prst="rect">
            <a:avLst/>
          </a:prstGeom>
        </p:spPr>
      </p:pic>
    </p:spTree>
    <p:extLst>
      <p:ext uri="{BB962C8B-B14F-4D97-AF65-F5344CB8AC3E}">
        <p14:creationId xmlns:p14="http://schemas.microsoft.com/office/powerpoint/2010/main" val="2419107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0AD6F-2B19-ADD0-9CD5-39718DA662E9}"/>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87B90D16-7A12-1945-F518-D18573E21EA5}"/>
              </a:ext>
            </a:extLst>
          </p:cNvPr>
          <p:cNvSpPr/>
          <p:nvPr/>
        </p:nvSpPr>
        <p:spPr>
          <a:xfrm>
            <a:off x="9422296" y="6424314"/>
            <a:ext cx="2716696" cy="3939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F3C112-8BF7-969D-5916-D5CA8F9B2ABE}"/>
              </a:ext>
            </a:extLst>
          </p:cNvPr>
          <p:cNvSpPr/>
          <p:nvPr/>
        </p:nvSpPr>
        <p:spPr>
          <a:xfrm>
            <a:off x="417312" y="1404730"/>
            <a:ext cx="2723453" cy="5181600"/>
          </a:xfrm>
          <a:prstGeom prst="rect">
            <a:avLst/>
          </a:prstGeom>
          <a:solidFill>
            <a:schemeClr val="bg1"/>
          </a:solidFill>
          <a:ln>
            <a:noFill/>
          </a:ln>
          <a:effectLst>
            <a:outerShdw blurRad="63500" sx="101778" sy="101778" algn="ctr" rotWithShape="0">
              <a:prstClr val="black">
                <a:alpha val="20895"/>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912750-ED2D-641B-9EF5-92EFA97110DD}"/>
              </a:ext>
            </a:extLst>
          </p:cNvPr>
          <p:cNvSpPr/>
          <p:nvPr/>
        </p:nvSpPr>
        <p:spPr>
          <a:xfrm>
            <a:off x="3250717" y="1404730"/>
            <a:ext cx="2723453" cy="5181600"/>
          </a:xfrm>
          <a:prstGeom prst="rect">
            <a:avLst/>
          </a:prstGeom>
          <a:solidFill>
            <a:schemeClr val="bg1"/>
          </a:solidFill>
          <a:ln>
            <a:noFill/>
          </a:ln>
          <a:effectLst>
            <a:outerShdw blurRad="63500" sx="101778" sy="101778" algn="ctr" rotWithShape="0">
              <a:prstClr val="black">
                <a:alpha val="20895"/>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4567AC4-E736-325C-321F-22B1872731C2}"/>
              </a:ext>
            </a:extLst>
          </p:cNvPr>
          <p:cNvSpPr/>
          <p:nvPr/>
        </p:nvSpPr>
        <p:spPr>
          <a:xfrm>
            <a:off x="6096000" y="1404730"/>
            <a:ext cx="2723453" cy="5181600"/>
          </a:xfrm>
          <a:prstGeom prst="rect">
            <a:avLst/>
          </a:prstGeom>
          <a:solidFill>
            <a:schemeClr val="bg1"/>
          </a:solidFill>
          <a:ln>
            <a:noFill/>
          </a:ln>
          <a:effectLst>
            <a:outerShdw blurRad="63500" sx="101778" sy="101778" algn="ctr" rotWithShape="0">
              <a:prstClr val="black">
                <a:alpha val="20895"/>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8F14CEC-C171-669F-F161-2802EB0140CA}"/>
              </a:ext>
            </a:extLst>
          </p:cNvPr>
          <p:cNvSpPr/>
          <p:nvPr/>
        </p:nvSpPr>
        <p:spPr>
          <a:xfrm>
            <a:off x="8941283" y="1404731"/>
            <a:ext cx="2723453" cy="5181600"/>
          </a:xfrm>
          <a:prstGeom prst="rect">
            <a:avLst/>
          </a:prstGeom>
          <a:solidFill>
            <a:schemeClr val="bg1"/>
          </a:solidFill>
          <a:ln>
            <a:noFill/>
          </a:ln>
          <a:effectLst>
            <a:outerShdw blurRad="63500" sx="101778" sy="101778" algn="ctr" rotWithShape="0">
              <a:prstClr val="black">
                <a:alpha val="20895"/>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D707D6F-E2EB-9313-4AE3-A94A45B428CB}"/>
              </a:ext>
            </a:extLst>
          </p:cNvPr>
          <p:cNvSpPr>
            <a:spLocks noGrp="1"/>
          </p:cNvSpPr>
          <p:nvPr>
            <p:ph type="title"/>
          </p:nvPr>
        </p:nvSpPr>
        <p:spPr/>
        <p:txBody>
          <a:bodyPr/>
          <a:lstStyle/>
          <a:p>
            <a:r>
              <a:rPr lang="en-US"/>
              <a:t>Pilot Programs</a:t>
            </a:r>
            <a:endParaRPr lang="en-US" dirty="0"/>
          </a:p>
        </p:txBody>
      </p:sp>
      <p:sp>
        <p:nvSpPr>
          <p:cNvPr id="17" name="Rectangle 16">
            <a:extLst>
              <a:ext uri="{FF2B5EF4-FFF2-40B4-BE49-F238E27FC236}">
                <a16:creationId xmlns:a16="http://schemas.microsoft.com/office/drawing/2014/main" id="{32005802-492B-4916-96FA-58BDC2E8E3AF}"/>
              </a:ext>
            </a:extLst>
          </p:cNvPr>
          <p:cNvSpPr/>
          <p:nvPr/>
        </p:nvSpPr>
        <p:spPr>
          <a:xfrm>
            <a:off x="417312" y="1404729"/>
            <a:ext cx="2723453" cy="728867"/>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D0400DE-E444-741A-3397-3DB36A79FD64}"/>
              </a:ext>
            </a:extLst>
          </p:cNvPr>
          <p:cNvSpPr/>
          <p:nvPr/>
        </p:nvSpPr>
        <p:spPr>
          <a:xfrm>
            <a:off x="3248339" y="1404730"/>
            <a:ext cx="2723453" cy="728868"/>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897E23-3FD6-4234-1F74-BE12DFB93841}"/>
              </a:ext>
            </a:extLst>
          </p:cNvPr>
          <p:cNvSpPr/>
          <p:nvPr/>
        </p:nvSpPr>
        <p:spPr>
          <a:xfrm>
            <a:off x="6094626" y="1404729"/>
            <a:ext cx="2723454" cy="728869"/>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C58B479-3F71-D4EE-B1DB-AE2AF25CCACA}"/>
              </a:ext>
            </a:extLst>
          </p:cNvPr>
          <p:cNvSpPr/>
          <p:nvPr/>
        </p:nvSpPr>
        <p:spPr>
          <a:xfrm>
            <a:off x="8938905" y="1404730"/>
            <a:ext cx="2723453" cy="728870"/>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72B141D1-853A-49DC-ACDB-E9A414ACACB7}"/>
              </a:ext>
            </a:extLst>
          </p:cNvPr>
          <p:cNvSpPr>
            <a:spLocks noGrp="1"/>
          </p:cNvSpPr>
          <p:nvPr>
            <p:ph type="body" sz="quarter" idx="4294967295"/>
          </p:nvPr>
        </p:nvSpPr>
        <p:spPr>
          <a:xfrm>
            <a:off x="549832" y="1620681"/>
            <a:ext cx="2458410" cy="288541"/>
          </a:xfrm>
        </p:spPr>
        <p:txBody>
          <a:bodyPr>
            <a:noAutofit/>
          </a:bodyPr>
          <a:lstStyle/>
          <a:p>
            <a:pPr marL="0" indent="0" algn="ctr">
              <a:lnSpc>
                <a:spcPct val="115000"/>
              </a:lnSpc>
              <a:spcAft>
                <a:spcPts val="800"/>
              </a:spcAft>
              <a:buNone/>
            </a:pPr>
            <a:r>
              <a:rPr lang="en-US" sz="1100" dirty="0">
                <a:solidFill>
                  <a:schemeClr val="bg1"/>
                </a:solidFill>
                <a:latin typeface="Gotham Medium" panose="02000604030000020004" pitchFamily="2" charset="0"/>
                <a:ea typeface="Verdana" panose="020B0604030504040204" pitchFamily="34" charset="0"/>
                <a:cs typeface="Gotham Book" pitchFamily="2" charset="0"/>
              </a:rPr>
              <a:t>ALARM CALL RESPONSE PILOT</a:t>
            </a:r>
            <a:br>
              <a:rPr lang="en-US" sz="1100" dirty="0">
                <a:solidFill>
                  <a:schemeClr val="bg1"/>
                </a:solidFill>
                <a:latin typeface="Gotham Medium" panose="02000604030000020004" pitchFamily="2" charset="0"/>
                <a:ea typeface="Verdana" panose="020B0604030504040204" pitchFamily="34" charset="0"/>
                <a:cs typeface="Gotham Book" pitchFamily="2" charset="0"/>
              </a:rPr>
            </a:br>
            <a:endParaRPr lang="en-US" sz="1100" dirty="0">
              <a:solidFill>
                <a:schemeClr val="bg1"/>
              </a:solidFill>
              <a:latin typeface="Gotham Medium" panose="02000604030000020004" pitchFamily="2" charset="0"/>
              <a:ea typeface="Verdana" panose="020B0604030504040204" pitchFamily="34" charset="0"/>
              <a:cs typeface="Gotham Book" pitchFamily="2" charset="0"/>
            </a:endParaRPr>
          </a:p>
        </p:txBody>
      </p:sp>
      <p:sp>
        <p:nvSpPr>
          <p:cNvPr id="5" name="TextBox 4">
            <a:extLst>
              <a:ext uri="{FF2B5EF4-FFF2-40B4-BE49-F238E27FC236}">
                <a16:creationId xmlns:a16="http://schemas.microsoft.com/office/drawing/2014/main" id="{4FE87453-EB8C-48AD-A58F-91E2EE13CA3C}"/>
              </a:ext>
            </a:extLst>
          </p:cNvPr>
          <p:cNvSpPr txBox="1"/>
          <p:nvPr/>
        </p:nvSpPr>
        <p:spPr>
          <a:xfrm>
            <a:off x="6202468" y="1633933"/>
            <a:ext cx="2504210" cy="272190"/>
          </a:xfrm>
          <a:prstGeom prst="rect">
            <a:avLst/>
          </a:prstGeom>
          <a:noFill/>
        </p:spPr>
        <p:txBody>
          <a:bodyPr wrap="square">
            <a:spAutoFit/>
          </a:bodyPr>
          <a:lstStyle/>
          <a:p>
            <a:pPr algn="ctr">
              <a:lnSpc>
                <a:spcPct val="115000"/>
              </a:lnSpc>
              <a:spcAft>
                <a:spcPts val="800"/>
              </a:spcAft>
            </a:pPr>
            <a:r>
              <a:rPr lang="en-US" sz="1100" dirty="0">
                <a:solidFill>
                  <a:schemeClr val="bg1"/>
                </a:solidFill>
                <a:latin typeface="Gotham Medium" panose="02000604030000020004" pitchFamily="2" charset="0"/>
                <a:ea typeface="Verdana" panose="020B0604030504040204" pitchFamily="34" charset="0"/>
                <a:cs typeface="Gotham Book" pitchFamily="2" charset="0"/>
              </a:rPr>
              <a:t>VIDEO VERIFICATION PILOT</a:t>
            </a:r>
          </a:p>
        </p:txBody>
      </p:sp>
      <p:sp>
        <p:nvSpPr>
          <p:cNvPr id="7" name="TextBox 6">
            <a:extLst>
              <a:ext uri="{FF2B5EF4-FFF2-40B4-BE49-F238E27FC236}">
                <a16:creationId xmlns:a16="http://schemas.microsoft.com/office/drawing/2014/main" id="{BAB3D9C6-D1A0-D40C-A0E3-93B0CF719351}"/>
              </a:ext>
            </a:extLst>
          </p:cNvPr>
          <p:cNvSpPr txBox="1"/>
          <p:nvPr/>
        </p:nvSpPr>
        <p:spPr>
          <a:xfrm>
            <a:off x="3349420" y="1554421"/>
            <a:ext cx="2521292" cy="466859"/>
          </a:xfrm>
          <a:prstGeom prst="rect">
            <a:avLst/>
          </a:prstGeom>
          <a:noFill/>
        </p:spPr>
        <p:txBody>
          <a:bodyPr wrap="square">
            <a:spAutoFit/>
          </a:bodyPr>
          <a:lstStyle/>
          <a:p>
            <a:pPr marL="0" marR="0" algn="ctr">
              <a:lnSpc>
                <a:spcPct val="115000"/>
              </a:lnSpc>
              <a:spcAft>
                <a:spcPts val="800"/>
              </a:spcAft>
              <a:buNone/>
            </a:pPr>
            <a:r>
              <a:rPr lang="en-US" sz="1100" dirty="0">
                <a:solidFill>
                  <a:schemeClr val="bg1"/>
                </a:solidFill>
                <a:latin typeface="Gotham Medium" panose="02000604030000020004" pitchFamily="2" charset="0"/>
                <a:ea typeface="Verdana" panose="020B0604030504040204" pitchFamily="34" charset="0"/>
                <a:cs typeface="Gotham Book" pitchFamily="2" charset="0"/>
              </a:rPr>
              <a:t>REMOTE/VIRTUAL </a:t>
            </a:r>
            <a:br>
              <a:rPr lang="en-US" sz="1100" dirty="0">
                <a:solidFill>
                  <a:schemeClr val="bg1"/>
                </a:solidFill>
                <a:latin typeface="Gotham Medium" panose="02000604030000020004" pitchFamily="2" charset="0"/>
                <a:ea typeface="Verdana" panose="020B0604030504040204" pitchFamily="34" charset="0"/>
                <a:cs typeface="Gotham Book" pitchFamily="2" charset="0"/>
              </a:rPr>
            </a:br>
            <a:r>
              <a:rPr lang="en-US" sz="1100" dirty="0">
                <a:solidFill>
                  <a:schemeClr val="bg1"/>
                </a:solidFill>
                <a:latin typeface="Gotham Medium" panose="02000604030000020004" pitchFamily="2" charset="0"/>
                <a:ea typeface="Verdana" panose="020B0604030504040204" pitchFamily="34" charset="0"/>
                <a:cs typeface="Gotham Book" pitchFamily="2" charset="0"/>
              </a:rPr>
              <a:t>GUARDING PILOT</a:t>
            </a:r>
          </a:p>
        </p:txBody>
      </p:sp>
      <p:sp>
        <p:nvSpPr>
          <p:cNvPr id="9" name="TextBox 8">
            <a:extLst>
              <a:ext uri="{FF2B5EF4-FFF2-40B4-BE49-F238E27FC236}">
                <a16:creationId xmlns:a16="http://schemas.microsoft.com/office/drawing/2014/main" id="{33ADBD38-62B5-E1A3-1755-A701FBE2278F}"/>
              </a:ext>
            </a:extLst>
          </p:cNvPr>
          <p:cNvSpPr txBox="1"/>
          <p:nvPr/>
        </p:nvSpPr>
        <p:spPr>
          <a:xfrm>
            <a:off x="9040633" y="1518156"/>
            <a:ext cx="2462254" cy="466859"/>
          </a:xfrm>
          <a:prstGeom prst="rect">
            <a:avLst/>
          </a:prstGeom>
          <a:noFill/>
        </p:spPr>
        <p:txBody>
          <a:bodyPr wrap="square">
            <a:spAutoFit/>
          </a:bodyPr>
          <a:lstStyle/>
          <a:p>
            <a:pPr algn="ctr">
              <a:lnSpc>
                <a:spcPct val="115000"/>
              </a:lnSpc>
              <a:spcAft>
                <a:spcPts val="800"/>
              </a:spcAft>
            </a:pPr>
            <a:r>
              <a:rPr lang="en-US" sz="1100" dirty="0">
                <a:solidFill>
                  <a:schemeClr val="bg1"/>
                </a:solidFill>
                <a:latin typeface="Gotham Medium" panose="02000604030000020004" pitchFamily="2" charset="0"/>
                <a:ea typeface="Verdana" panose="020B0604030504040204" pitchFamily="34" charset="0"/>
                <a:cs typeface="Gotham Book" pitchFamily="2" charset="0"/>
              </a:rPr>
              <a:t>WI-FI &amp; CELLULAR JAMMING IDENTIFICATION PILOT</a:t>
            </a:r>
          </a:p>
        </p:txBody>
      </p:sp>
      <p:sp>
        <p:nvSpPr>
          <p:cNvPr id="23" name="TextBox 22">
            <a:extLst>
              <a:ext uri="{FF2B5EF4-FFF2-40B4-BE49-F238E27FC236}">
                <a16:creationId xmlns:a16="http://schemas.microsoft.com/office/drawing/2014/main" id="{63434471-2614-908B-849B-50E663055174}"/>
              </a:ext>
            </a:extLst>
          </p:cNvPr>
          <p:cNvSpPr txBox="1"/>
          <p:nvPr/>
        </p:nvSpPr>
        <p:spPr>
          <a:xfrm>
            <a:off x="9040633" y="2216753"/>
            <a:ext cx="2555018" cy="4349909"/>
          </a:xfrm>
          <a:prstGeom prst="rect">
            <a:avLst/>
          </a:prstGeom>
          <a:noFill/>
        </p:spPr>
        <p:txBody>
          <a:bodyPr wrap="square">
            <a:spAutoFit/>
          </a:bodyPr>
          <a:lstStyle/>
          <a:p>
            <a:pPr marL="0" marR="0" lvl="0" indent="0" algn="l" defTabSz="914400" rtl="0" eaLnBrk="1" fontAlgn="auto" latinLnBrk="0" hangingPunct="1">
              <a:lnSpc>
                <a:spcPts val="144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Medium" pitchFamily="2" charset="0"/>
                <a:ea typeface="Verdana" panose="020B0604030504040204" pitchFamily="34" charset="0"/>
                <a:cs typeface="Gotham Book" pitchFamily="2" charset="0"/>
              </a:rPr>
              <a:t>Overview:</a:t>
            </a:r>
            <a:br>
              <a:rPr kumimoji="0" lang="en-US"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This pilot tests a new detection device designed to identify attempts to jam your store’s Wi-Fi or cellular networks — a growing method used in burglaries. The system monitors frequency bands and sends an alarm if disruptions are detected.</a:t>
            </a:r>
          </a:p>
          <a:p>
            <a:pPr>
              <a:lnSpc>
                <a:spcPts val="1440"/>
              </a:lnSpc>
              <a:spcBef>
                <a:spcPts val="400"/>
              </a:spcBef>
              <a:spcAft>
                <a:spcPts val="400"/>
              </a:spcAft>
              <a:defRPr/>
            </a:pPr>
            <a:r>
              <a:rPr lang="en-US" sz="1200" dirty="0">
                <a:solidFill>
                  <a:prstClr val="black">
                    <a:lumMod val="85000"/>
                    <a:lumOff val="15000"/>
                  </a:prstClr>
                </a:solidFill>
                <a:latin typeface="Gotham XNarrow Medium" pitchFamily="2" charset="0"/>
                <a:ea typeface="Verdana" panose="020B0604030504040204" pitchFamily="34" charset="0"/>
                <a:cs typeface="Gotham Book" pitchFamily="2" charset="0"/>
              </a:rPr>
              <a:t>Key Benefits:</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Identifies jamming attempts in real time</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Helps ensure alarm systems remain functional during attacks</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Installed alongside Remote/Virtual Guarding technology for seamless protection</a:t>
            </a:r>
          </a:p>
          <a:p>
            <a:pPr marR="0" lvl="0" indent="0" fontAlgn="auto">
              <a:lnSpc>
                <a:spcPts val="1440"/>
              </a:lnSpc>
              <a:spcBef>
                <a:spcPts val="400"/>
              </a:spcBef>
              <a:spcAft>
                <a:spcPts val="400"/>
              </a:spcAft>
              <a:buClrTx/>
              <a:buSzTx/>
              <a:buFontTx/>
              <a:buNone/>
              <a:tabLst/>
              <a:defRPr/>
            </a:pPr>
            <a:r>
              <a:rPr lang="en-US" sz="1200" dirty="0">
                <a:solidFill>
                  <a:prstClr val="black">
                    <a:lumMod val="85000"/>
                    <a:lumOff val="15000"/>
                  </a:prstClr>
                </a:solidFill>
                <a:latin typeface="Gotham XNarrow Medium" pitchFamily="2" charset="0"/>
                <a:ea typeface="Verdana" panose="020B0604030504040204" pitchFamily="34" charset="0"/>
                <a:cs typeface="Gotham Book" pitchFamily="2" charset="0"/>
              </a:rPr>
              <a:t>Cost:</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Installation is estimated at $628 per location</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No monitoring fees if Global Guardian monitors the device</a:t>
            </a:r>
          </a:p>
        </p:txBody>
      </p:sp>
      <p:sp>
        <p:nvSpPr>
          <p:cNvPr id="25" name="TextBox 24">
            <a:extLst>
              <a:ext uri="{FF2B5EF4-FFF2-40B4-BE49-F238E27FC236}">
                <a16:creationId xmlns:a16="http://schemas.microsoft.com/office/drawing/2014/main" id="{C8FD328D-043F-1C50-8703-A4ED00D674C3}"/>
              </a:ext>
            </a:extLst>
          </p:cNvPr>
          <p:cNvSpPr txBox="1"/>
          <p:nvPr/>
        </p:nvSpPr>
        <p:spPr>
          <a:xfrm>
            <a:off x="6255476" y="2216297"/>
            <a:ext cx="2312504" cy="3195747"/>
          </a:xfrm>
          <a:prstGeom prst="rect">
            <a:avLst/>
          </a:prstGeom>
          <a:noFill/>
        </p:spPr>
        <p:txBody>
          <a:bodyPr wrap="square">
            <a:spAutoFit/>
          </a:bodyPr>
          <a:lstStyle/>
          <a:p>
            <a:pPr marL="0" marR="0" lvl="0" indent="0" algn="l" defTabSz="914400" rtl="0" eaLnBrk="1" fontAlgn="auto" latinLnBrk="0" hangingPunct="1">
              <a:lnSpc>
                <a:spcPts val="1440"/>
              </a:lnSpc>
              <a:spcBef>
                <a:spcPts val="400"/>
              </a:spcBef>
              <a:spcAft>
                <a:spcPts val="400"/>
              </a:spcAft>
              <a:buClrTx/>
              <a:buSzTx/>
              <a:buFontTx/>
              <a:buNone/>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Medium" pitchFamily="2" charset="0"/>
                <a:ea typeface="Verdana" panose="020B0604030504040204" pitchFamily="34" charset="0"/>
                <a:cs typeface="Gotham Book" pitchFamily="2" charset="0"/>
              </a:rPr>
              <a:t>Overview:</a:t>
            </a:r>
            <a:br>
              <a:rPr kumimoji="0" lang="en-US"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In this pilot, the SOC is first on your alarm call list. When an alarm is triggered, the SOC immediately reviews live camera feeds to verify the situation and coordinate the appropriate response. This ensures faster reaction times and more precise escalation.</a:t>
            </a:r>
            <a:b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br>
            <a:b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br>
            <a:r>
              <a:rPr kumimoji="0" lang="en-US" sz="1200" b="0" i="0" u="none" strike="noStrike" kern="1200" cap="none" spc="0" normalizeH="0" baseline="0" noProof="0" dirty="0">
                <a:ln>
                  <a:noFill/>
                </a:ln>
                <a:solidFill>
                  <a:prstClr val="black">
                    <a:lumMod val="85000"/>
                    <a:lumOff val="15000"/>
                  </a:prstClr>
                </a:solidFill>
                <a:effectLst/>
                <a:uLnTx/>
                <a:uFillTx/>
                <a:latin typeface="Gotham XNarrow Medium" pitchFamily="2" charset="0"/>
                <a:ea typeface="Verdana" panose="020B0604030504040204" pitchFamily="34" charset="0"/>
                <a:cs typeface="Gotham Book" pitchFamily="2" charset="0"/>
              </a:rPr>
              <a:t>Key Benefits:</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Immediate SOC response to alarms</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Live video verification reduces false alarms</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Accelerated and tailored response actions</a:t>
            </a:r>
          </a:p>
        </p:txBody>
      </p:sp>
      <p:sp>
        <p:nvSpPr>
          <p:cNvPr id="27" name="TextBox 26">
            <a:extLst>
              <a:ext uri="{FF2B5EF4-FFF2-40B4-BE49-F238E27FC236}">
                <a16:creationId xmlns:a16="http://schemas.microsoft.com/office/drawing/2014/main" id="{E9F29677-7D83-FEB9-2AD1-541DE98C0BD9}"/>
              </a:ext>
            </a:extLst>
          </p:cNvPr>
          <p:cNvSpPr txBox="1"/>
          <p:nvPr/>
        </p:nvSpPr>
        <p:spPr>
          <a:xfrm>
            <a:off x="3353552" y="2216297"/>
            <a:ext cx="2352261" cy="3349635"/>
          </a:xfrm>
          <a:prstGeom prst="rect">
            <a:avLst/>
          </a:prstGeom>
          <a:noFill/>
        </p:spPr>
        <p:txBody>
          <a:bodyPr wrap="square">
            <a:spAutoFit/>
          </a:bodyPr>
          <a:lstStyle/>
          <a:p>
            <a:pPr marL="0" marR="0" lvl="0" indent="0" algn="l" defTabSz="914400" rtl="0" eaLnBrk="1" fontAlgn="auto" latinLnBrk="0" hangingPunct="1">
              <a:lnSpc>
                <a:spcPts val="144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Medium" pitchFamily="2" charset="0"/>
                <a:ea typeface="Verdana" panose="020B0604030504040204" pitchFamily="34" charset="0"/>
                <a:cs typeface="Gotham Book" pitchFamily="2" charset="0"/>
              </a:rPr>
              <a:t>Overview:</a:t>
            </a:r>
            <a:br>
              <a:rPr kumimoji="0" lang="en-US"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This proactive security pilot uses AI and advanced analytics to identify and address incidents before or as they occur, even if no alarm is triggered. New cameras and software are installed in your store, and Global Guardian monitors the feeds in real time to manage incidents dynamically.</a:t>
            </a:r>
          </a:p>
          <a:p>
            <a:pPr>
              <a:lnSpc>
                <a:spcPts val="1440"/>
              </a:lnSpc>
              <a:spcBef>
                <a:spcPts val="400"/>
              </a:spcBef>
              <a:spcAft>
                <a:spcPts val="400"/>
              </a:spcAft>
              <a:defRPr/>
            </a:pPr>
            <a:r>
              <a:rPr lang="en-US" sz="1200" dirty="0">
                <a:solidFill>
                  <a:prstClr val="black">
                    <a:lumMod val="85000"/>
                    <a:lumOff val="15000"/>
                  </a:prstClr>
                </a:solidFill>
                <a:latin typeface="Gotham XNarrow Medium" pitchFamily="2" charset="0"/>
                <a:ea typeface="Verdana" panose="020B0604030504040204" pitchFamily="34" charset="0"/>
                <a:cs typeface="Gotham Book" pitchFamily="2" charset="0"/>
              </a:rPr>
              <a:t>Key Benefits:</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AI-powered monitoring detects threats early</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Real-time incident management without needing an alarm trigger</a:t>
            </a:r>
          </a:p>
          <a:p>
            <a:pPr marL="228600" marR="0" lvl="0" indent="-228600" algn="l" defTabSz="914400" rtl="0" eaLnBrk="1" fontAlgn="auto" latinLnBrk="0" hangingPunct="1">
              <a:lnSpc>
                <a:spcPts val="1440"/>
              </a:lnSpc>
              <a:spcBef>
                <a:spcPts val="0"/>
              </a:spcBef>
              <a:spcAft>
                <a:spcPts val="400"/>
              </a:spcAft>
              <a:buClrTx/>
              <a:buSzPts val="1000"/>
              <a:buFont typeface="Arial" panose="020B0604020202020204" pitchFamily="34" charset="0"/>
              <a:buChar char="•"/>
              <a:tabLst>
                <a:tab pos="457200" algn="l"/>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Verdana" panose="020B0604030504040204" pitchFamily="34" charset="0"/>
                <a:cs typeface="Gotham Book" pitchFamily="2" charset="0"/>
              </a:rPr>
              <a:t>Customizable mobile and web access for store owners</a:t>
            </a:r>
          </a:p>
        </p:txBody>
      </p:sp>
      <p:sp>
        <p:nvSpPr>
          <p:cNvPr id="29" name="TextBox 28">
            <a:extLst>
              <a:ext uri="{FF2B5EF4-FFF2-40B4-BE49-F238E27FC236}">
                <a16:creationId xmlns:a16="http://schemas.microsoft.com/office/drawing/2014/main" id="{999EE15A-D729-ECE3-4D14-5C4297E689EE}"/>
              </a:ext>
            </a:extLst>
          </p:cNvPr>
          <p:cNvSpPr txBox="1"/>
          <p:nvPr/>
        </p:nvSpPr>
        <p:spPr>
          <a:xfrm>
            <a:off x="549832" y="2203045"/>
            <a:ext cx="2484782" cy="2811026"/>
          </a:xfrm>
          <a:prstGeom prst="rect">
            <a:avLst/>
          </a:prstGeom>
          <a:noFill/>
        </p:spPr>
        <p:txBody>
          <a:bodyPr wrap="square">
            <a:spAutoFit/>
          </a:bodyPr>
          <a:lstStyle/>
          <a:p>
            <a:pPr marL="0" marR="0" lvl="0" indent="0" algn="l" defTabSz="914400" rtl="0" eaLnBrk="1" fontAlgn="auto" latinLnBrk="0" hangingPunct="1">
              <a:lnSpc>
                <a:spcPts val="1440"/>
              </a:lnSpc>
              <a:spcBef>
                <a:spcPts val="1000"/>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Medium" pitchFamily="2" charset="0"/>
                <a:ea typeface="+mn-ea"/>
                <a:cs typeface="+mn-cs"/>
              </a:rPr>
              <a:t>Overview:</a:t>
            </a:r>
            <a:b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mn-ea"/>
                <a:cs typeface="+mn-cs"/>
              </a:rPr>
            </a:b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mn-ea"/>
                <a:cs typeface="+mn-cs"/>
              </a:rPr>
              <a:t>This pilot integrates your existing cameras, alarms, and procedures with the Global Guardian SOC. If your alarm call goes unanswered, the SOC becomes the last point of contact — stepping in to access live camera feeds, assess the situation, and dispatch law enforcement if necessary.</a:t>
            </a:r>
            <a:b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mn-ea"/>
                <a:cs typeface="+mn-cs"/>
              </a:rPr>
            </a:br>
            <a:endPar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mn-ea"/>
              <a:cs typeface="+mn-cs"/>
            </a:endParaRPr>
          </a:p>
          <a:p>
            <a:pPr marR="0" lvl="0" indent="0" fontAlgn="auto">
              <a:lnSpc>
                <a:spcPts val="1440"/>
              </a:lnSpc>
              <a:spcBef>
                <a:spcPts val="400"/>
              </a:spcBef>
              <a:spcAft>
                <a:spcPts val="400"/>
              </a:spcAft>
              <a:buClrTx/>
              <a:buSzTx/>
              <a:buFont typeface="Arial" panose="020B0604020202020204" pitchFamily="34" charset="0"/>
              <a:buNone/>
              <a:tabLst/>
              <a:defRPr/>
            </a:pPr>
            <a:r>
              <a:rPr lang="en-US" sz="1200" dirty="0">
                <a:solidFill>
                  <a:prstClr val="black">
                    <a:lumMod val="85000"/>
                    <a:lumOff val="15000"/>
                  </a:prstClr>
                </a:solidFill>
                <a:latin typeface="Gotham XNarrow Medium" pitchFamily="2" charset="0"/>
                <a:ea typeface="Verdana" panose="020B0604030504040204" pitchFamily="34" charset="0"/>
                <a:cs typeface="Gotham Book" pitchFamily="2" charset="0"/>
              </a:rPr>
              <a:t>Key Benefits:</a:t>
            </a:r>
          </a:p>
          <a:p>
            <a:pPr marL="228600" marR="0" lvl="0" indent="-228600" algn="l" defTabSz="914400" rtl="0" eaLnBrk="1" fontAlgn="auto" latinLnBrk="0" hangingPunct="1">
              <a:lnSpc>
                <a:spcPts val="1440"/>
              </a:lnSpc>
              <a:spcBef>
                <a:spcPts val="0"/>
              </a:spcBef>
              <a:spcAft>
                <a:spcPts val="4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mn-ea"/>
                <a:cs typeface="+mn-cs"/>
              </a:rPr>
              <a:t>Acts as a safety net for unanswered alarm calls</a:t>
            </a:r>
          </a:p>
          <a:p>
            <a:pPr marL="228600" marR="0" lvl="0" indent="-228600" algn="l" defTabSz="914400" rtl="0" eaLnBrk="1" fontAlgn="auto" latinLnBrk="0" hangingPunct="1">
              <a:lnSpc>
                <a:spcPts val="1440"/>
              </a:lnSpc>
              <a:spcBef>
                <a:spcPts val="0"/>
              </a:spcBef>
              <a:spcAft>
                <a:spcPts val="4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otham XNarrow Book" pitchFamily="2" charset="0"/>
                <a:ea typeface="+mn-ea"/>
                <a:cs typeface="+mn-cs"/>
              </a:rPr>
              <a:t>Live video access for real-time decision-making</a:t>
            </a:r>
            <a:endParaRPr kumimoji="0" lang="en-US" sz="1200" b="0" i="0" u="none" strike="noStrike" kern="1200" cap="none" spc="0" normalizeH="0" baseline="0" noProof="0" dirty="0">
              <a:ln>
                <a:noFill/>
              </a:ln>
              <a:solidFill>
                <a:prstClr val="black">
                  <a:lumMod val="85000"/>
                  <a:lumOff val="1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099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039FC34-A79D-F544-85F4-73854C5E3973}"/>
              </a:ext>
            </a:extLst>
          </p:cNvPr>
          <p:cNvSpPr>
            <a:spLocks noGrp="1"/>
          </p:cNvSpPr>
          <p:nvPr>
            <p:ph type="title"/>
          </p:nvPr>
        </p:nvSpPr>
        <p:spPr/>
        <p:txBody>
          <a:bodyPr/>
          <a:lstStyle/>
          <a:p>
            <a:r>
              <a:rPr lang="en-US" sz="3600" dirty="0"/>
              <a:t>About Global Guardian</a:t>
            </a:r>
          </a:p>
        </p:txBody>
      </p:sp>
    </p:spTree>
    <p:extLst>
      <p:ext uri="{BB962C8B-B14F-4D97-AF65-F5344CB8AC3E}">
        <p14:creationId xmlns:p14="http://schemas.microsoft.com/office/powerpoint/2010/main" val="2629295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78743"/>
            <a:lum/>
            <a:extLst>
              <a:ext uri="{28A0092B-C50C-407E-A947-70E740481C1C}">
                <a14:useLocalDpi xmlns:a14="http://schemas.microsoft.com/office/drawing/2010/main"/>
              </a:ext>
            </a:extLst>
          </a:blip>
          <a:srcRect/>
          <a:stretch>
            <a:fillRect/>
          </a:stretch>
        </a:blipFill>
        <a:effectLst/>
      </p:bgPr>
    </p:bg>
    <p:spTree>
      <p:nvGrpSpPr>
        <p:cNvPr id="1" name="">
          <a:extLst>
            <a:ext uri="{FF2B5EF4-FFF2-40B4-BE49-F238E27FC236}">
              <a16:creationId xmlns:a16="http://schemas.microsoft.com/office/drawing/2014/main" id="{DEB48C88-314A-01E7-B5E2-C4045713C93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592640D-A42F-B138-8628-0629C9037524}"/>
              </a:ext>
            </a:extLst>
          </p:cNvPr>
          <p:cNvSpPr/>
          <p:nvPr/>
        </p:nvSpPr>
        <p:spPr>
          <a:xfrm>
            <a:off x="-1" y="0"/>
            <a:ext cx="12192000" cy="6858000"/>
          </a:xfrm>
          <a:prstGeom prst="rect">
            <a:avLst/>
          </a:prstGeom>
          <a:solidFill>
            <a:srgbClr val="003057">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2F61524-AC01-6A7A-258E-722928936940}"/>
              </a:ext>
            </a:extLst>
          </p:cNvPr>
          <p:cNvSpPr>
            <a:spLocks noGrp="1"/>
          </p:cNvSpPr>
          <p:nvPr>
            <p:ph type="title"/>
          </p:nvPr>
        </p:nvSpPr>
        <p:spPr/>
        <p:txBody>
          <a:bodyPr/>
          <a:lstStyle/>
          <a:p>
            <a:r>
              <a:rPr lang="en-US" dirty="0">
                <a:solidFill>
                  <a:schemeClr val="bg1"/>
                </a:solidFill>
              </a:rPr>
              <a:t>Comprehensive Security for Jewelry Retailers</a:t>
            </a:r>
          </a:p>
        </p:txBody>
      </p:sp>
      <p:pic>
        <p:nvPicPr>
          <p:cNvPr id="5" name="Graphic 4">
            <a:extLst>
              <a:ext uri="{FF2B5EF4-FFF2-40B4-BE49-F238E27FC236}">
                <a16:creationId xmlns:a16="http://schemas.microsoft.com/office/drawing/2014/main" id="{042DE8B5-2194-D081-4737-0ACE501EBDE6}"/>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1371446" y="442117"/>
            <a:ext cx="409074" cy="457200"/>
          </a:xfrm>
          <a:prstGeom prst="rect">
            <a:avLst/>
          </a:prstGeom>
        </p:spPr>
      </p:pic>
      <p:cxnSp>
        <p:nvCxnSpPr>
          <p:cNvPr id="6" name="Straight Connector 5">
            <a:extLst>
              <a:ext uri="{FF2B5EF4-FFF2-40B4-BE49-F238E27FC236}">
                <a16:creationId xmlns:a16="http://schemas.microsoft.com/office/drawing/2014/main" id="{1597B849-10C9-2621-7CB8-E869D1D7F631}"/>
              </a:ext>
            </a:extLst>
          </p:cNvPr>
          <p:cNvCxnSpPr>
            <a:cxnSpLocks/>
          </p:cNvCxnSpPr>
          <p:nvPr/>
        </p:nvCxnSpPr>
        <p:spPr>
          <a:xfrm>
            <a:off x="-110067" y="1143000"/>
            <a:ext cx="11247459" cy="0"/>
          </a:xfrm>
          <a:prstGeom prst="line">
            <a:avLst/>
          </a:prstGeom>
          <a:ln w="12700" cap="sq">
            <a:solidFill>
              <a:schemeClr val="bg1"/>
            </a:solidFill>
            <a:miter lim="800000"/>
          </a:ln>
        </p:spPr>
        <p:style>
          <a:lnRef idx="1">
            <a:schemeClr val="accent1"/>
          </a:lnRef>
          <a:fillRef idx="0">
            <a:schemeClr val="accent1"/>
          </a:fillRef>
          <a:effectRef idx="0">
            <a:schemeClr val="accent1"/>
          </a:effectRef>
          <a:fontRef idx="minor">
            <a:schemeClr val="tx1"/>
          </a:fontRef>
        </p:style>
      </p:cxnSp>
      <p:sp>
        <p:nvSpPr>
          <p:cNvPr id="8" name="Rectangle 2">
            <a:extLst>
              <a:ext uri="{FF2B5EF4-FFF2-40B4-BE49-F238E27FC236}">
                <a16:creationId xmlns:a16="http://schemas.microsoft.com/office/drawing/2014/main" id="{11BBAF98-04FB-3E22-49C1-502C347E8CC2}"/>
              </a:ext>
            </a:extLst>
          </p:cNvPr>
          <p:cNvSpPr>
            <a:spLocks noChangeArrowheads="1"/>
          </p:cNvSpPr>
          <p:nvPr/>
        </p:nvSpPr>
        <p:spPr bwMode="auto">
          <a:xfrm>
            <a:off x="2330218" y="1997838"/>
            <a:ext cx="693415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Gotham XNarrow Book" pitchFamily="50" charset="0"/>
              </a:rPr>
              <a:t>Global Guardian Asset Security combines advanced surveillance, AI analytics, and expert monitoring for complete protection.</a:t>
            </a:r>
          </a:p>
          <a:p>
            <a:pPr marR="0" lvl="0" algn="ctr"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bg1"/>
              </a:solidFill>
              <a:effectLst/>
              <a:latin typeface="Gotham XNarrow Book" pitchFamily="50" charset="0"/>
            </a:endParaRPr>
          </a:p>
          <a:p>
            <a:pPr marR="0" lvl="0" algn="ctr" defTabSz="914400" rtl="0" eaLnBrk="0" fontAlgn="base" latinLnBrk="0" hangingPunct="0">
              <a:lnSpc>
                <a:spcPct val="100000"/>
              </a:lnSpc>
              <a:spcBef>
                <a:spcPct val="0"/>
              </a:spcBef>
              <a:spcAft>
                <a:spcPct val="0"/>
              </a:spcAft>
              <a:buClrTx/>
              <a:buSzTx/>
              <a:tabLst/>
            </a:pPr>
            <a:endParaRPr lang="en-US" altLang="en-US" dirty="0">
              <a:solidFill>
                <a:schemeClr val="bg1"/>
              </a:solidFill>
              <a:latin typeface="Gotham XNarrow Book" pitchFamily="50" charset="0"/>
            </a:endParaRPr>
          </a:p>
          <a:p>
            <a:pPr marR="0" lvl="0" algn="ctr"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Gotham XNarrow Book" pitchFamily="50" charset="0"/>
              </a:rPr>
              <a:t>Our integrated security model goes beyond alarms and cameras — and provides </a:t>
            </a:r>
            <a:r>
              <a:rPr lang="en-US" altLang="en-US" dirty="0">
                <a:solidFill>
                  <a:schemeClr val="bg1"/>
                </a:solidFill>
                <a:latin typeface="Gotham XNarrow Book" pitchFamily="50" charset="0"/>
              </a:rPr>
              <a:t>a complete </a:t>
            </a:r>
            <a:r>
              <a:rPr kumimoji="0" lang="en-US" altLang="en-US" sz="1800" b="0" i="0" u="none" strike="noStrike" cap="none" normalizeH="0" baseline="0" dirty="0">
                <a:ln>
                  <a:noFill/>
                </a:ln>
                <a:solidFill>
                  <a:schemeClr val="bg1"/>
                </a:solidFill>
                <a:effectLst/>
                <a:latin typeface="Gotham XNarrow Book" pitchFamily="50" charset="0"/>
              </a:rPr>
              <a:t>defense against theft and risk. From detection to deterrence to response — every layer is coordinated to keep your assets safe.</a:t>
            </a:r>
          </a:p>
          <a:p>
            <a:pPr marR="0" lvl="0" algn="ctr"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bg1"/>
              </a:solidFill>
              <a:effectLst/>
              <a:latin typeface="Gotham XNarrow Book" pitchFamily="50" charset="0"/>
            </a:endParaRPr>
          </a:p>
          <a:p>
            <a:pPr marR="0" lvl="0" algn="ctr"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Gotham XNarrow Book" pitchFamily="50" charset="0"/>
              </a:rPr>
              <a:t>Our 24/7/365 Security Operations Center (SOC) provides monitoring and tailored protection built for the unique needs of jewelry retailers.</a:t>
            </a:r>
          </a:p>
        </p:txBody>
      </p:sp>
    </p:spTree>
    <p:extLst>
      <p:ext uri="{BB962C8B-B14F-4D97-AF65-F5344CB8AC3E}">
        <p14:creationId xmlns:p14="http://schemas.microsoft.com/office/powerpoint/2010/main" val="2052839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C5A21-A39E-8EAE-73B3-A59234C2C95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D4E9F2E-F152-3C78-EEE0-26F9AA4A9EE5}"/>
              </a:ext>
            </a:extLst>
          </p:cNvPr>
          <p:cNvSpPr>
            <a:spLocks noGrp="1"/>
          </p:cNvSpPr>
          <p:nvPr>
            <p:ph type="title"/>
          </p:nvPr>
        </p:nvSpPr>
        <p:spPr/>
        <p:txBody>
          <a:bodyPr/>
          <a:lstStyle/>
          <a:p>
            <a:r>
              <a:rPr lang="en-US" dirty="0"/>
              <a:t>Global Guardian Asset Security Solutions</a:t>
            </a:r>
          </a:p>
        </p:txBody>
      </p:sp>
      <p:pic>
        <p:nvPicPr>
          <p:cNvPr id="11" name="Picture 10">
            <a:extLst>
              <a:ext uri="{FF2B5EF4-FFF2-40B4-BE49-F238E27FC236}">
                <a16:creationId xmlns:a16="http://schemas.microsoft.com/office/drawing/2014/main" id="{F547C645-F621-AC34-EF8B-DE0D8362F75F}"/>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r="-1"/>
          <a:stretch/>
        </p:blipFill>
        <p:spPr>
          <a:xfrm>
            <a:off x="1740337" y="1376225"/>
            <a:ext cx="2789675" cy="1691522"/>
          </a:xfrm>
          <a:prstGeom prst="rect">
            <a:avLst/>
          </a:prstGeom>
        </p:spPr>
      </p:pic>
      <p:sp>
        <p:nvSpPr>
          <p:cNvPr id="14" name="Rectangle 13">
            <a:extLst>
              <a:ext uri="{FF2B5EF4-FFF2-40B4-BE49-F238E27FC236}">
                <a16:creationId xmlns:a16="http://schemas.microsoft.com/office/drawing/2014/main" id="{459B6E9D-E15A-439C-B704-FD92308022A2}"/>
              </a:ext>
            </a:extLst>
          </p:cNvPr>
          <p:cNvSpPr/>
          <p:nvPr/>
        </p:nvSpPr>
        <p:spPr>
          <a:xfrm>
            <a:off x="1740337" y="2992605"/>
            <a:ext cx="2789676" cy="8229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300"/>
              </a:spcAft>
            </a:pPr>
            <a:r>
              <a:rPr lang="en-US" sz="1100" dirty="0">
                <a:solidFill>
                  <a:srgbClr val="003057"/>
                </a:solidFill>
                <a:latin typeface="Gotham Medium" panose="02000604030000020004" pitchFamily="2" charset="0"/>
              </a:rPr>
              <a:t>SECURITY CAMERAS</a:t>
            </a:r>
          </a:p>
          <a:p>
            <a:pPr algn="ctr"/>
            <a:r>
              <a:rPr lang="en-US" sz="1100" dirty="0">
                <a:solidFill>
                  <a:srgbClr val="2A2727"/>
                </a:solidFill>
                <a:latin typeface="Gotham XNarrow Book" pitchFamily="2" charset="0"/>
              </a:rPr>
              <a:t>Integrate Global Guardian’s 24/7/365 remote monitoring with your existing cameras for faster detection, faster action, and fewer losses.</a:t>
            </a:r>
          </a:p>
        </p:txBody>
      </p:sp>
      <p:pic>
        <p:nvPicPr>
          <p:cNvPr id="19" name="Picture 18" descr="People walking in a building with people&#10;&#10;Description automatically generated">
            <a:extLst>
              <a:ext uri="{FF2B5EF4-FFF2-40B4-BE49-F238E27FC236}">
                <a16:creationId xmlns:a16="http://schemas.microsoft.com/office/drawing/2014/main" id="{1EFE0FE9-88D2-AACD-EBE0-3159776A5E28}"/>
              </a:ext>
            </a:extLst>
          </p:cNvPr>
          <p:cNvPicPr>
            <a:picLocks noChangeAspect="1"/>
          </p:cNvPicPr>
          <p:nvPr/>
        </p:nvPicPr>
        <p:blipFill>
          <a:blip r:embed="rId3"/>
          <a:stretch>
            <a:fillRect/>
          </a:stretch>
        </p:blipFill>
        <p:spPr>
          <a:xfrm>
            <a:off x="1740337" y="3925705"/>
            <a:ext cx="2789675" cy="1829508"/>
          </a:xfrm>
          <a:prstGeom prst="rect">
            <a:avLst/>
          </a:prstGeom>
        </p:spPr>
      </p:pic>
      <p:pic>
        <p:nvPicPr>
          <p:cNvPr id="2" name="Picture 1">
            <a:extLst>
              <a:ext uri="{FF2B5EF4-FFF2-40B4-BE49-F238E27FC236}">
                <a16:creationId xmlns:a16="http://schemas.microsoft.com/office/drawing/2014/main" id="{001E081B-9ABC-92D7-1F92-0B1FB4669BC5}"/>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7661984" y="3923765"/>
            <a:ext cx="2789675" cy="2181042"/>
          </a:xfrm>
          <a:prstGeom prst="rect">
            <a:avLst/>
          </a:prstGeom>
        </p:spPr>
      </p:pic>
      <p:sp>
        <p:nvSpPr>
          <p:cNvPr id="5" name="Rectangle 4">
            <a:extLst>
              <a:ext uri="{FF2B5EF4-FFF2-40B4-BE49-F238E27FC236}">
                <a16:creationId xmlns:a16="http://schemas.microsoft.com/office/drawing/2014/main" id="{8452DB87-46C2-D5E4-C450-5AD4B6354669}"/>
              </a:ext>
            </a:extLst>
          </p:cNvPr>
          <p:cNvSpPr/>
          <p:nvPr/>
        </p:nvSpPr>
        <p:spPr>
          <a:xfrm>
            <a:off x="7661984" y="5592924"/>
            <a:ext cx="2789675" cy="8229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300"/>
              </a:spcAft>
            </a:pPr>
            <a:r>
              <a:rPr lang="en-US" sz="1100" dirty="0">
                <a:solidFill>
                  <a:srgbClr val="003057"/>
                </a:solidFill>
                <a:latin typeface="Gotham Medium" panose="02000604030000020004" pitchFamily="2" charset="0"/>
              </a:rPr>
              <a:t>ACCESS CONTROL</a:t>
            </a:r>
          </a:p>
          <a:p>
            <a:pPr algn="ctr"/>
            <a:r>
              <a:rPr lang="en-US" sz="1200" dirty="0">
                <a:solidFill>
                  <a:srgbClr val="2A2727"/>
                </a:solidFill>
                <a:latin typeface="Gotham XNarrow Book" pitchFamily="2" charset="0"/>
              </a:rPr>
              <a:t>Global Guardian Access Control safeguards jewelry stores and assets with precise control over who enters, when, and where.</a:t>
            </a:r>
          </a:p>
        </p:txBody>
      </p:sp>
      <p:sp>
        <p:nvSpPr>
          <p:cNvPr id="6" name="Rectangle 5">
            <a:extLst>
              <a:ext uri="{FF2B5EF4-FFF2-40B4-BE49-F238E27FC236}">
                <a16:creationId xmlns:a16="http://schemas.microsoft.com/office/drawing/2014/main" id="{DC953774-C201-3CB7-0C87-7EF4087ED507}"/>
              </a:ext>
            </a:extLst>
          </p:cNvPr>
          <p:cNvSpPr/>
          <p:nvPr/>
        </p:nvSpPr>
        <p:spPr>
          <a:xfrm>
            <a:off x="1740336" y="5592924"/>
            <a:ext cx="2789676" cy="8229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300"/>
              </a:spcAft>
            </a:pPr>
            <a:r>
              <a:rPr lang="en-US" sz="1100" dirty="0">
                <a:solidFill>
                  <a:srgbClr val="003057"/>
                </a:solidFill>
                <a:latin typeface="Gotham Medium" panose="02000604030000020004" pitchFamily="2" charset="0"/>
              </a:rPr>
              <a:t>AI-DRIVEN VIDEO ANALYTICS</a:t>
            </a:r>
          </a:p>
          <a:p>
            <a:pPr algn="ctr"/>
            <a:r>
              <a:rPr lang="en-US" sz="1200" dirty="0">
                <a:solidFill>
                  <a:srgbClr val="2A2727"/>
                </a:solidFill>
                <a:latin typeface="Gotham XNarrow Book" pitchFamily="2" charset="0"/>
              </a:rPr>
              <a:t>Advanced analytics that distinguish real threats from background noise while keeping your footage secure and in your control.</a:t>
            </a:r>
          </a:p>
        </p:txBody>
      </p:sp>
      <p:pic>
        <p:nvPicPr>
          <p:cNvPr id="13" name="Picture 12" descr="A person holding a tablet&#10;&#10;Description automatically generated">
            <a:extLst>
              <a:ext uri="{FF2B5EF4-FFF2-40B4-BE49-F238E27FC236}">
                <a16:creationId xmlns:a16="http://schemas.microsoft.com/office/drawing/2014/main" id="{23364439-BDD0-663F-9979-F96F233FB69E}"/>
              </a:ext>
            </a:extLst>
          </p:cNvPr>
          <p:cNvPicPr>
            <a:picLocks noChangeAspect="1"/>
          </p:cNvPicPr>
          <p:nvPr/>
        </p:nvPicPr>
        <p:blipFill>
          <a:blip r:embed="rId5"/>
          <a:stretch>
            <a:fillRect/>
          </a:stretch>
        </p:blipFill>
        <p:spPr>
          <a:xfrm>
            <a:off x="4701162" y="1376225"/>
            <a:ext cx="2789675" cy="1829506"/>
          </a:xfrm>
          <a:prstGeom prst="rect">
            <a:avLst/>
          </a:prstGeom>
        </p:spPr>
      </p:pic>
      <p:pic>
        <p:nvPicPr>
          <p:cNvPr id="4" name="Picture 3">
            <a:extLst>
              <a:ext uri="{FF2B5EF4-FFF2-40B4-BE49-F238E27FC236}">
                <a16:creationId xmlns:a16="http://schemas.microsoft.com/office/drawing/2014/main" id="{F77BB259-2A25-4832-721D-7A187847E211}"/>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4701163" y="3922533"/>
            <a:ext cx="2789675" cy="2181042"/>
          </a:xfrm>
          <a:prstGeom prst="rect">
            <a:avLst/>
          </a:prstGeom>
        </p:spPr>
      </p:pic>
      <p:sp>
        <p:nvSpPr>
          <p:cNvPr id="7" name="Rectangle 6">
            <a:extLst>
              <a:ext uri="{FF2B5EF4-FFF2-40B4-BE49-F238E27FC236}">
                <a16:creationId xmlns:a16="http://schemas.microsoft.com/office/drawing/2014/main" id="{FA4274AF-E4AA-DC03-9861-19CA907A00D8}"/>
              </a:ext>
            </a:extLst>
          </p:cNvPr>
          <p:cNvSpPr/>
          <p:nvPr/>
        </p:nvSpPr>
        <p:spPr>
          <a:xfrm>
            <a:off x="4701162" y="5592924"/>
            <a:ext cx="2789676" cy="8229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300"/>
              </a:spcAft>
            </a:pPr>
            <a:r>
              <a:rPr lang="en-US" sz="1100" dirty="0">
                <a:solidFill>
                  <a:srgbClr val="003057"/>
                </a:solidFill>
                <a:latin typeface="Gotham Medium" panose="02000604030000020004" pitchFamily="2" charset="0"/>
              </a:rPr>
              <a:t>JAM ALERT</a:t>
            </a:r>
          </a:p>
          <a:p>
            <a:pPr algn="ctr"/>
            <a:r>
              <a:rPr lang="en-US" sz="1100" dirty="0">
                <a:solidFill>
                  <a:srgbClr val="2A2727"/>
                </a:solidFill>
                <a:latin typeface="Gotham XNarrow Book" pitchFamily="2" charset="0"/>
              </a:rPr>
              <a:t>Monitoring cell frequencies in real time, </a:t>
            </a:r>
            <a:r>
              <a:rPr lang="en-US" sz="1100" dirty="0" err="1">
                <a:solidFill>
                  <a:srgbClr val="2A2727"/>
                </a:solidFill>
                <a:latin typeface="Gotham XNarrow Book" pitchFamily="2" charset="0"/>
              </a:rPr>
              <a:t>JamAlert</a:t>
            </a:r>
            <a:r>
              <a:rPr lang="en-US" sz="1100" dirty="0">
                <a:solidFill>
                  <a:srgbClr val="2A2727"/>
                </a:solidFill>
                <a:latin typeface="Gotham XNarrow Book" pitchFamily="2" charset="0"/>
              </a:rPr>
              <a:t> ensures uninterrupted communication between your site and Global Guardian’s monitoring team</a:t>
            </a:r>
            <a:r>
              <a:rPr lang="en-US" sz="1200" dirty="0">
                <a:solidFill>
                  <a:srgbClr val="2A2727"/>
                </a:solidFill>
                <a:latin typeface="Gotham XNarrow Book" pitchFamily="2" charset="0"/>
              </a:rPr>
              <a:t>.</a:t>
            </a:r>
          </a:p>
        </p:txBody>
      </p:sp>
      <p:sp>
        <p:nvSpPr>
          <p:cNvPr id="15" name="Rectangle 14">
            <a:extLst>
              <a:ext uri="{FF2B5EF4-FFF2-40B4-BE49-F238E27FC236}">
                <a16:creationId xmlns:a16="http://schemas.microsoft.com/office/drawing/2014/main" id="{95C73F59-7BD4-8314-7FB4-EA138AA6651A}"/>
              </a:ext>
            </a:extLst>
          </p:cNvPr>
          <p:cNvSpPr/>
          <p:nvPr/>
        </p:nvSpPr>
        <p:spPr>
          <a:xfrm>
            <a:off x="4701161" y="2991947"/>
            <a:ext cx="2789675" cy="8229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300"/>
              </a:spcAft>
            </a:pPr>
            <a:r>
              <a:rPr lang="en-US" sz="1100" dirty="0">
                <a:solidFill>
                  <a:srgbClr val="003057"/>
                </a:solidFill>
                <a:latin typeface="Gotham Medium" panose="02000604030000020004" pitchFamily="2" charset="0"/>
              </a:rPr>
              <a:t>REMOTE GUARDING</a:t>
            </a:r>
          </a:p>
          <a:p>
            <a:pPr algn="ctr"/>
            <a:r>
              <a:rPr lang="en-US" sz="1200" dirty="0">
                <a:solidFill>
                  <a:srgbClr val="2A2727"/>
                </a:solidFill>
                <a:latin typeface="Gotham XNarrow Book" pitchFamily="2" charset="0"/>
              </a:rPr>
              <a:t>Global Guardian integrates AI precision with human decision-making to deliver faster, more effective incident response.</a:t>
            </a:r>
          </a:p>
        </p:txBody>
      </p:sp>
      <p:pic>
        <p:nvPicPr>
          <p:cNvPr id="9" name="Picture 8" descr="A blurry image of a person walking down a hallway&#10;&#10;Description automatically generated">
            <a:extLst>
              <a:ext uri="{FF2B5EF4-FFF2-40B4-BE49-F238E27FC236}">
                <a16:creationId xmlns:a16="http://schemas.microsoft.com/office/drawing/2014/main" id="{233D2D72-73D3-A21E-2A18-87D38037FB14}"/>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7666673" y="1376225"/>
            <a:ext cx="2789675" cy="1809614"/>
          </a:xfrm>
          <a:prstGeom prst="rect">
            <a:avLst/>
          </a:prstGeom>
        </p:spPr>
      </p:pic>
      <p:sp>
        <p:nvSpPr>
          <p:cNvPr id="17" name="Rectangle 16">
            <a:extLst>
              <a:ext uri="{FF2B5EF4-FFF2-40B4-BE49-F238E27FC236}">
                <a16:creationId xmlns:a16="http://schemas.microsoft.com/office/drawing/2014/main" id="{F5347EAD-5C16-B264-8A9B-00E498672A46}"/>
              </a:ext>
            </a:extLst>
          </p:cNvPr>
          <p:cNvSpPr/>
          <p:nvPr/>
        </p:nvSpPr>
        <p:spPr>
          <a:xfrm>
            <a:off x="7661984" y="2991947"/>
            <a:ext cx="2789675" cy="8229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300"/>
              </a:spcAft>
            </a:pPr>
            <a:r>
              <a:rPr lang="en-US" sz="1100" dirty="0">
                <a:solidFill>
                  <a:srgbClr val="003057"/>
                </a:solidFill>
                <a:latin typeface="Gotham Medium" panose="02000604030000020004" pitchFamily="2" charset="0"/>
              </a:rPr>
              <a:t>INTRUSION DETECTION</a:t>
            </a:r>
          </a:p>
          <a:p>
            <a:pPr algn="ctr"/>
            <a:r>
              <a:rPr lang="en-US" sz="1200" dirty="0">
                <a:solidFill>
                  <a:srgbClr val="2A2727"/>
                </a:solidFill>
                <a:latin typeface="Gotham XNarrow Book" pitchFamily="2" charset="0"/>
              </a:rPr>
              <a:t>Targeted detection and verified alerts give operators and law enforcement the time advantage to act before losses happen.</a:t>
            </a:r>
          </a:p>
        </p:txBody>
      </p:sp>
      <p:pic>
        <p:nvPicPr>
          <p:cNvPr id="8" name="Picture 7">
            <a:extLst>
              <a:ext uri="{FF2B5EF4-FFF2-40B4-BE49-F238E27FC236}">
                <a16:creationId xmlns:a16="http://schemas.microsoft.com/office/drawing/2014/main" id="{4D6D45D2-4BFC-F57E-734D-679E78514C4B}"/>
              </a:ext>
            </a:extLst>
          </p:cNvPr>
          <p:cNvPicPr>
            <a:picLocks noChangeAspect="1"/>
          </p:cNvPicPr>
          <p:nvPr/>
        </p:nvPicPr>
        <p:blipFill>
          <a:blip r:embed="rId7"/>
          <a:srcRect b="10969"/>
          <a:stretch>
            <a:fillRect/>
          </a:stretch>
        </p:blipFill>
        <p:spPr>
          <a:xfrm>
            <a:off x="7661984" y="3937131"/>
            <a:ext cx="2789675" cy="1655794"/>
          </a:xfrm>
          <a:prstGeom prst="rect">
            <a:avLst/>
          </a:prstGeom>
        </p:spPr>
      </p:pic>
    </p:spTree>
    <p:extLst>
      <p:ext uri="{BB962C8B-B14F-4D97-AF65-F5344CB8AC3E}">
        <p14:creationId xmlns:p14="http://schemas.microsoft.com/office/powerpoint/2010/main" val="3625501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5F0E2-B06C-78F8-432D-837BCD4685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A78397-B53E-DC2C-AACE-60110255ED80}"/>
              </a:ext>
            </a:extLst>
          </p:cNvPr>
          <p:cNvSpPr>
            <a:spLocks noGrp="1"/>
          </p:cNvSpPr>
          <p:nvPr>
            <p:ph type="title"/>
          </p:nvPr>
        </p:nvSpPr>
        <p:spPr/>
        <p:txBody>
          <a:bodyPr/>
          <a:lstStyle/>
          <a:p>
            <a:r>
              <a:rPr lang="en-US" dirty="0">
                <a:solidFill>
                  <a:srgbClr val="003057"/>
                </a:solidFill>
              </a:rPr>
              <a:t>Security Cameras: </a:t>
            </a:r>
            <a:r>
              <a:rPr lang="en-US" dirty="0"/>
              <a:t>First Line of Defense Against Theft</a:t>
            </a:r>
            <a:endParaRPr lang="en-IN" dirty="0">
              <a:solidFill>
                <a:srgbClr val="003057"/>
              </a:solidFill>
            </a:endParaRPr>
          </a:p>
        </p:txBody>
      </p:sp>
      <p:pic>
        <p:nvPicPr>
          <p:cNvPr id="1026" name="Picture 2">
            <a:extLst>
              <a:ext uri="{FF2B5EF4-FFF2-40B4-BE49-F238E27FC236}">
                <a16:creationId xmlns:a16="http://schemas.microsoft.com/office/drawing/2014/main" id="{30DF4F50-B4DE-A160-3009-6D9771BB5637}"/>
              </a:ext>
            </a:extLst>
          </p:cNvPr>
          <p:cNvPicPr>
            <a:picLocks noChangeAspect="1" noChangeArrowheads="1"/>
          </p:cNvPicPr>
          <p:nvPr/>
        </p:nvPicPr>
        <p:blipFill>
          <a:blip r:embed="rId2" cstate="email">
            <a:lum bright="70000" contrast="-70000"/>
            <a:extLst>
              <a:ext uri="{BEBA8EAE-BF5A-486C-A8C5-ECC9F3942E4B}">
                <a14:imgProps xmlns:a14="http://schemas.microsoft.com/office/drawing/2010/main">
                  <a14:imgLayer r:embed="rId3">
                    <a14:imgEffect>
                      <a14:artisticPhotocopy/>
                    </a14:imgEffect>
                  </a14:imgLayer>
                </a14:imgProps>
              </a:ext>
              <a:ext uri="{28A0092B-C50C-407E-A947-70E740481C1C}">
                <a14:useLocalDpi xmlns:a14="http://schemas.microsoft.com/office/drawing/2010/main"/>
              </a:ext>
            </a:extLst>
          </a:blip>
          <a:srcRect/>
          <a:stretch>
            <a:fillRect/>
          </a:stretch>
        </p:blipFill>
        <p:spPr bwMode="auto">
          <a:xfrm>
            <a:off x="8660123" y="3565726"/>
            <a:ext cx="496266" cy="4962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6A9250C-347D-3538-E363-E7CC9B4452F2}"/>
              </a:ext>
            </a:extLst>
          </p:cNvPr>
          <p:cNvPicPr>
            <a:picLocks noChangeAspect="1" noChangeArrowheads="1"/>
          </p:cNvPicPr>
          <p:nvPr/>
        </p:nvPicPr>
        <p:blipFill>
          <a:blip r:embed="rId4" cstate="email">
            <a:lum bright="70000" contrast="-70000"/>
            <a:extLst>
              <a:ext uri="{BEBA8EAE-BF5A-486C-A8C5-ECC9F3942E4B}">
                <a14:imgProps xmlns:a14="http://schemas.microsoft.com/office/drawing/2010/main">
                  <a14:imgLayer r:embed="rId5">
                    <a14:imgEffect>
                      <a14:artisticPhotocopy/>
                    </a14:imgEffect>
                  </a14:imgLayer>
                </a14:imgProps>
              </a:ext>
              <a:ext uri="{28A0092B-C50C-407E-A947-70E740481C1C}">
                <a14:useLocalDpi xmlns:a14="http://schemas.microsoft.com/office/drawing/2010/main"/>
              </a:ext>
            </a:extLst>
          </a:blip>
          <a:srcRect/>
          <a:stretch>
            <a:fillRect/>
          </a:stretch>
        </p:blipFill>
        <p:spPr bwMode="auto">
          <a:xfrm>
            <a:off x="8735107" y="2165217"/>
            <a:ext cx="385677" cy="385677"/>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2" descr="play-button-icon">
            <a:extLst>
              <a:ext uri="{FF2B5EF4-FFF2-40B4-BE49-F238E27FC236}">
                <a16:creationId xmlns:a16="http://schemas.microsoft.com/office/drawing/2014/main" id="{217CA2CB-DADF-D410-EAEA-ACE76919A349}"/>
              </a:ext>
            </a:extLst>
          </p:cNvPr>
          <p:cNvSpPr>
            <a:spLocks noChangeAspect="1" noChangeArrowheads="1"/>
          </p:cNvSpPr>
          <p:nvPr/>
        </p:nvSpPr>
        <p:spPr bwMode="auto">
          <a:xfrm>
            <a:off x="76200" y="-92075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3" descr="play-button-icon">
            <a:extLst>
              <a:ext uri="{FF2B5EF4-FFF2-40B4-BE49-F238E27FC236}">
                <a16:creationId xmlns:a16="http://schemas.microsoft.com/office/drawing/2014/main" id="{EDDAE1E0-E952-6D79-E1DF-7A10861A3689}"/>
              </a:ext>
            </a:extLst>
          </p:cNvPr>
          <p:cNvSpPr>
            <a:spLocks noChangeAspect="1" noChangeArrowheads="1"/>
          </p:cNvSpPr>
          <p:nvPr/>
        </p:nvSpPr>
        <p:spPr bwMode="auto">
          <a:xfrm>
            <a:off x="76200" y="-52388"/>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4" descr="play-button-icon">
            <a:extLst>
              <a:ext uri="{FF2B5EF4-FFF2-40B4-BE49-F238E27FC236}">
                <a16:creationId xmlns:a16="http://schemas.microsoft.com/office/drawing/2014/main" id="{2D120009-E528-AC21-4970-C866FD223BDE}"/>
              </a:ext>
            </a:extLst>
          </p:cNvPr>
          <p:cNvSpPr>
            <a:spLocks noChangeAspect="1" noChangeArrowheads="1"/>
          </p:cNvSpPr>
          <p:nvPr/>
        </p:nvSpPr>
        <p:spPr bwMode="auto">
          <a:xfrm>
            <a:off x="76200" y="815975"/>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2">
            <a:extLst>
              <a:ext uri="{FF2B5EF4-FFF2-40B4-BE49-F238E27FC236}">
                <a16:creationId xmlns:a16="http://schemas.microsoft.com/office/drawing/2014/main" id="{33903E8C-0176-A63F-6B26-3540FBE962B8}"/>
              </a:ext>
            </a:extLst>
          </p:cNvPr>
          <p:cNvSpPr>
            <a:spLocks noChangeArrowheads="1"/>
          </p:cNvSpPr>
          <p:nvPr/>
        </p:nvSpPr>
        <p:spPr bwMode="auto">
          <a:xfrm>
            <a:off x="457200" y="1406690"/>
            <a:ext cx="4683760" cy="40164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ts val="1200"/>
              </a:spcAft>
            </a:pPr>
            <a:endParaRPr lang="en-US" altLang="en-US" dirty="0">
              <a:latin typeface="Gotham XNarrow Book" pitchFamily="50" charset="0"/>
            </a:endParaRPr>
          </a:p>
          <a:p>
            <a:pPr marL="285750" lvl="0" indent="-285750" eaLnBrk="0" fontAlgn="base" hangingPunct="0">
              <a:spcBef>
                <a:spcPct val="0"/>
              </a:spcBef>
              <a:spcAft>
                <a:spcPts val="1200"/>
              </a:spcAft>
              <a:buFont typeface="Arial" panose="020B0604020202020204" pitchFamily="34" charset="0"/>
              <a:buChar char="•"/>
            </a:pPr>
            <a:r>
              <a:rPr lang="en-US" sz="1700" dirty="0">
                <a:latin typeface="Gotham XNarrow Book" pitchFamily="50" charset="0"/>
              </a:rPr>
              <a:t>Camera-agnostic: Global Guardian integrates with most major systems, optimizing placement and coverage and upgrading only where it matters</a:t>
            </a:r>
          </a:p>
          <a:p>
            <a:pPr marL="285750" lvl="0" indent="-285750" eaLnBrk="0" fontAlgn="base" hangingPunct="0">
              <a:spcBef>
                <a:spcPct val="0"/>
              </a:spcBef>
              <a:spcAft>
                <a:spcPts val="1200"/>
              </a:spcAft>
              <a:buFont typeface="Arial" panose="020B0604020202020204" pitchFamily="34" charset="0"/>
              <a:buChar char="•"/>
            </a:pPr>
            <a:r>
              <a:rPr lang="en-US" sz="1700" dirty="0">
                <a:latin typeface="Gotham XNarrow Book" pitchFamily="50" charset="0"/>
              </a:rPr>
              <a:t>Visible cameras deter opportunistic theft; pairing them with remote monitoring enables real-time intervention</a:t>
            </a:r>
            <a:endParaRPr kumimoji="0" lang="en-US" altLang="en-US" sz="1700" b="0" i="0" u="none" strike="noStrike" cap="none" normalizeH="0" baseline="0" dirty="0">
              <a:ln>
                <a:noFill/>
              </a:ln>
              <a:solidFill>
                <a:schemeClr val="tx1"/>
              </a:solidFill>
              <a:effectLst/>
              <a:latin typeface="Gotham XNarrow Book" pitchFamily="50" charset="0"/>
            </a:endParaRPr>
          </a:p>
          <a:p>
            <a:pPr marL="285750" lvl="0" indent="-285750" eaLnBrk="0" fontAlgn="base" hangingPunct="0">
              <a:spcBef>
                <a:spcPct val="0"/>
              </a:spcBef>
              <a:spcAft>
                <a:spcPts val="1200"/>
              </a:spcAft>
              <a:buFont typeface="Arial" panose="020B0604020202020204" pitchFamily="34" charset="0"/>
              <a:buChar char="•"/>
            </a:pPr>
            <a:r>
              <a:rPr lang="en-US" sz="1700" dirty="0">
                <a:latin typeface="Gotham XNarrow Book" pitchFamily="50" charset="0"/>
              </a:rPr>
              <a:t>Live feeds give operators instant situational awareness to act within seconds</a:t>
            </a:r>
            <a:endParaRPr kumimoji="0" lang="en-US" altLang="en-US" sz="1700" b="0" i="0" u="none" strike="noStrike" cap="none" normalizeH="0" baseline="0" dirty="0">
              <a:ln>
                <a:noFill/>
              </a:ln>
              <a:solidFill>
                <a:schemeClr val="tx1"/>
              </a:solidFill>
              <a:effectLst/>
              <a:latin typeface="Gotham XNarrow Book" pitchFamily="50" charset="0"/>
            </a:endParaRPr>
          </a:p>
          <a:p>
            <a:pPr marL="285750" lvl="0" indent="-285750" eaLnBrk="0" fontAlgn="base" hangingPunct="0">
              <a:spcBef>
                <a:spcPct val="0"/>
              </a:spcBef>
              <a:spcAft>
                <a:spcPts val="1200"/>
              </a:spcAft>
              <a:buFont typeface="Arial" panose="020B0604020202020204" pitchFamily="34" charset="0"/>
              <a:buChar char="•"/>
            </a:pPr>
            <a:r>
              <a:rPr lang="en-US" sz="1700" dirty="0">
                <a:latin typeface="Gotham XNarrow Book" pitchFamily="50" charset="0"/>
              </a:rPr>
              <a:t>AI-assisted monitoring delivers video-verified alarms for faster, prioritized police response</a:t>
            </a:r>
            <a:endParaRPr kumimoji="0" lang="en-US" altLang="en-US" sz="1700" b="0" i="0" u="none" strike="noStrike" cap="none" normalizeH="0" baseline="0" dirty="0">
              <a:ln>
                <a:noFill/>
              </a:ln>
              <a:solidFill>
                <a:schemeClr val="tx1"/>
              </a:solidFill>
              <a:effectLst/>
              <a:latin typeface="Gotham XNarrow Book" pitchFamily="50" charset="0"/>
            </a:endParaRPr>
          </a:p>
          <a:p>
            <a:pPr marL="285750" marR="0" lvl="0" indent="-285750" algn="l" defTabSz="914400" rtl="0" eaLnBrk="0" fontAlgn="base" latinLnBrk="0" hangingPunct="0">
              <a:lnSpc>
                <a:spcPct val="100000"/>
              </a:lnSpc>
              <a:spcBef>
                <a:spcPct val="0"/>
              </a:spcBef>
              <a:spcAft>
                <a:spcPts val="1200"/>
              </a:spcAft>
              <a:buClrTx/>
              <a:buSzTx/>
              <a:buFont typeface="Arial" panose="020B0604020202020204" pitchFamily="34" charset="0"/>
              <a:buChar char="•"/>
              <a:tabLst/>
            </a:pPr>
            <a:r>
              <a:rPr kumimoji="0" lang="en-US" altLang="en-US" sz="1700" b="0" i="0" u="none" strike="noStrike" cap="none" normalizeH="0" baseline="0" dirty="0">
                <a:ln>
                  <a:noFill/>
                </a:ln>
                <a:solidFill>
                  <a:schemeClr val="tx1"/>
                </a:solidFill>
                <a:effectLst/>
                <a:latin typeface="Gotham XNarrow Book" pitchFamily="50" charset="0"/>
              </a:rPr>
              <a:t>High-definition footage protects you with clear evidence after incidents.</a:t>
            </a:r>
          </a:p>
        </p:txBody>
      </p:sp>
      <p:pic>
        <p:nvPicPr>
          <p:cNvPr id="3" name="Picture 2">
            <a:extLst>
              <a:ext uri="{FF2B5EF4-FFF2-40B4-BE49-F238E27FC236}">
                <a16:creationId xmlns:a16="http://schemas.microsoft.com/office/drawing/2014/main" id="{F3B92D72-E112-A76A-A0C9-D95EAA2FF0C1}"/>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b="-191"/>
          <a:stretch>
            <a:fillRect/>
          </a:stretch>
        </p:blipFill>
        <p:spPr bwMode="auto">
          <a:xfrm>
            <a:off x="5423798" y="1413399"/>
            <a:ext cx="5659405" cy="432111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5F30B91-CF77-6F7B-500F-62DB4CF0EA48}"/>
              </a:ext>
            </a:extLst>
          </p:cNvPr>
          <p:cNvSpPr/>
          <p:nvPr/>
        </p:nvSpPr>
        <p:spPr>
          <a:xfrm>
            <a:off x="-28136" y="6074812"/>
            <a:ext cx="12295163" cy="825392"/>
          </a:xfrm>
          <a:prstGeom prst="rect">
            <a:avLst/>
          </a:prstGeom>
          <a:solidFill>
            <a:srgbClr val="0030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B81CBE3-44E1-90AE-DE09-B90B76257EF2}"/>
              </a:ext>
            </a:extLst>
          </p:cNvPr>
          <p:cNvPicPr>
            <a:picLocks noChangeAspect="1"/>
          </p:cNvPicPr>
          <p:nvPr/>
        </p:nvPicPr>
        <p:blipFill>
          <a:blip r:embed="rId7" cstate="print">
            <a:extLst>
              <a:ext uri="{28A0092B-C50C-407E-A947-70E740481C1C}">
                <a14:useLocalDpi xmlns:a14="http://schemas.microsoft.com/office/drawing/2010/main"/>
              </a:ext>
            </a:extLst>
          </a:blip>
          <a:srcRect/>
          <a:stretch/>
        </p:blipFill>
        <p:spPr>
          <a:xfrm>
            <a:off x="400937" y="6074812"/>
            <a:ext cx="761473" cy="825392"/>
          </a:xfrm>
          <a:prstGeom prst="rect">
            <a:avLst/>
          </a:prstGeom>
        </p:spPr>
      </p:pic>
      <p:sp>
        <p:nvSpPr>
          <p:cNvPr id="9" name="TextBox 8">
            <a:extLst>
              <a:ext uri="{FF2B5EF4-FFF2-40B4-BE49-F238E27FC236}">
                <a16:creationId xmlns:a16="http://schemas.microsoft.com/office/drawing/2014/main" id="{753251AF-71C8-07DB-9CBC-AF2864608D23}"/>
              </a:ext>
            </a:extLst>
          </p:cNvPr>
          <p:cNvSpPr txBox="1"/>
          <p:nvPr/>
        </p:nvSpPr>
        <p:spPr>
          <a:xfrm>
            <a:off x="502170" y="6329408"/>
            <a:ext cx="11734800" cy="338554"/>
          </a:xfrm>
          <a:prstGeom prst="rect">
            <a:avLst/>
          </a:prstGeom>
          <a:noFill/>
        </p:spPr>
        <p:txBody>
          <a:bodyPr wrap="square" rtlCol="0" anchor="ctr">
            <a:spAutoFit/>
          </a:bodyPr>
          <a:lstStyle/>
          <a:p>
            <a:r>
              <a:rPr lang="en-US" sz="1600" dirty="0">
                <a:solidFill>
                  <a:srgbClr val="FFFFFF"/>
                </a:solidFill>
                <a:effectLst/>
                <a:latin typeface="Gotham XNarrow Book" pitchFamily="2" charset="0"/>
              </a:rPr>
              <a:t>Integrate Global Guardian’s 24/7/365 remote monitoring with your existing cameras for faster detection, faster action, and fewer losses.</a:t>
            </a:r>
            <a:endParaRPr lang="en-US" sz="1600" dirty="0"/>
          </a:p>
        </p:txBody>
      </p:sp>
    </p:spTree>
    <p:extLst>
      <p:ext uri="{BB962C8B-B14F-4D97-AF65-F5344CB8AC3E}">
        <p14:creationId xmlns:p14="http://schemas.microsoft.com/office/powerpoint/2010/main" val="1041325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88E8E67-1F00-62CB-1004-76361DB9C8D5}"/>
              </a:ext>
            </a:extLst>
          </p:cNvPr>
          <p:cNvSpPr>
            <a:spLocks noGrp="1"/>
          </p:cNvSpPr>
          <p:nvPr>
            <p:ph type="title"/>
          </p:nvPr>
        </p:nvSpPr>
        <p:spPr/>
        <p:txBody>
          <a:bodyPr/>
          <a:lstStyle/>
          <a:p>
            <a:r>
              <a:rPr lang="en-US" dirty="0"/>
              <a:t>Remote Guarding</a:t>
            </a:r>
            <a:r>
              <a:rPr lang="en-US"/>
              <a:t>:</a:t>
            </a:r>
            <a:r>
              <a:rPr lang="en-US" dirty="0"/>
              <a:t> Stopping Crime Before It Happens</a:t>
            </a:r>
          </a:p>
        </p:txBody>
      </p:sp>
      <p:pic>
        <p:nvPicPr>
          <p:cNvPr id="4" name="Picture 3">
            <a:extLst>
              <a:ext uri="{FF2B5EF4-FFF2-40B4-BE49-F238E27FC236}">
                <a16:creationId xmlns:a16="http://schemas.microsoft.com/office/drawing/2014/main" id="{9BFFB0B7-4DA4-900A-A58E-3FD68378364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27214" y="1413399"/>
            <a:ext cx="5655989" cy="4321118"/>
          </a:xfrm>
          <a:prstGeom prst="rect">
            <a:avLst/>
          </a:prstGeom>
        </p:spPr>
      </p:pic>
      <p:sp>
        <p:nvSpPr>
          <p:cNvPr id="5" name="Rectangle 2">
            <a:extLst>
              <a:ext uri="{FF2B5EF4-FFF2-40B4-BE49-F238E27FC236}">
                <a16:creationId xmlns:a16="http://schemas.microsoft.com/office/drawing/2014/main" id="{75A2FE10-B130-07B7-C5D4-5EB04D539E00}"/>
              </a:ext>
            </a:extLst>
          </p:cNvPr>
          <p:cNvSpPr>
            <a:spLocks noChangeArrowheads="1"/>
          </p:cNvSpPr>
          <p:nvPr/>
        </p:nvSpPr>
        <p:spPr bwMode="auto">
          <a:xfrm>
            <a:off x="457200" y="2063664"/>
            <a:ext cx="4438357" cy="29084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Proactive detection of loitering and suspicious behavior</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Our highly-trained operators engage live talkdowns, addressing intruders directly and announcing police dispatch.</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Video-verified incidents enable faster, prioritized response versus unverified alarm trips.</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Guided response: we direct officers to exact entry points and current intruder location.</a:t>
            </a:r>
          </a:p>
        </p:txBody>
      </p:sp>
      <p:sp>
        <p:nvSpPr>
          <p:cNvPr id="2" name="Rectangle 1">
            <a:extLst>
              <a:ext uri="{FF2B5EF4-FFF2-40B4-BE49-F238E27FC236}">
                <a16:creationId xmlns:a16="http://schemas.microsoft.com/office/drawing/2014/main" id="{E8EC5425-1315-5D2C-9AC1-00F402A675C4}"/>
              </a:ext>
            </a:extLst>
          </p:cNvPr>
          <p:cNvSpPr/>
          <p:nvPr/>
        </p:nvSpPr>
        <p:spPr>
          <a:xfrm>
            <a:off x="-28136" y="6074812"/>
            <a:ext cx="12295163" cy="825392"/>
          </a:xfrm>
          <a:prstGeom prst="rect">
            <a:avLst/>
          </a:prstGeom>
          <a:solidFill>
            <a:srgbClr val="0030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6051E79-11EA-7D20-0EFF-C38850BAB88B}"/>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400937" y="6074812"/>
            <a:ext cx="761473" cy="825392"/>
          </a:xfrm>
          <a:prstGeom prst="rect">
            <a:avLst/>
          </a:prstGeom>
        </p:spPr>
      </p:pic>
      <p:sp>
        <p:nvSpPr>
          <p:cNvPr id="6" name="TextBox 5">
            <a:extLst>
              <a:ext uri="{FF2B5EF4-FFF2-40B4-BE49-F238E27FC236}">
                <a16:creationId xmlns:a16="http://schemas.microsoft.com/office/drawing/2014/main" id="{774B7B67-1E37-44E0-6FF5-2E0F0B41F592}"/>
              </a:ext>
            </a:extLst>
          </p:cNvPr>
          <p:cNvSpPr txBox="1"/>
          <p:nvPr/>
        </p:nvSpPr>
        <p:spPr>
          <a:xfrm>
            <a:off x="547140" y="6329408"/>
            <a:ext cx="11734800" cy="338554"/>
          </a:xfrm>
          <a:prstGeom prst="rect">
            <a:avLst/>
          </a:prstGeom>
          <a:noFill/>
        </p:spPr>
        <p:txBody>
          <a:bodyPr wrap="square" rtlCol="0" anchor="ctr">
            <a:spAutoFit/>
          </a:bodyPr>
          <a:lstStyle/>
          <a:p>
            <a:r>
              <a:rPr lang="en-US" sz="1600" dirty="0">
                <a:solidFill>
                  <a:srgbClr val="FFFFFF"/>
                </a:solidFill>
                <a:effectLst/>
                <a:latin typeface="Gotham XNarrow Book" pitchFamily="2" charset="0"/>
              </a:rPr>
              <a:t>Global Guardian integrates AI precision with human decision-making to deliver faster, more effective incident response.</a:t>
            </a:r>
          </a:p>
        </p:txBody>
      </p:sp>
    </p:spTree>
    <p:extLst>
      <p:ext uri="{BB962C8B-B14F-4D97-AF65-F5344CB8AC3E}">
        <p14:creationId xmlns:p14="http://schemas.microsoft.com/office/powerpoint/2010/main" val="2479680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6C936-9BCC-CB28-6D8B-283366779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C7E376-BC85-DA96-2A8E-0177636F6CFD}"/>
              </a:ext>
            </a:extLst>
          </p:cNvPr>
          <p:cNvSpPr>
            <a:spLocks noGrp="1"/>
          </p:cNvSpPr>
          <p:nvPr>
            <p:ph type="title"/>
          </p:nvPr>
        </p:nvSpPr>
        <p:spPr/>
        <p:txBody>
          <a:bodyPr/>
          <a:lstStyle/>
          <a:p>
            <a:r>
              <a:rPr lang="en-US" dirty="0"/>
              <a:t>Intrusion Detection: Protect Your Storefront</a:t>
            </a:r>
            <a:endParaRPr lang="en-IN" dirty="0">
              <a:solidFill>
                <a:srgbClr val="003057"/>
              </a:solidFill>
            </a:endParaRPr>
          </a:p>
        </p:txBody>
      </p:sp>
      <p:pic>
        <p:nvPicPr>
          <p:cNvPr id="1026" name="Picture 2">
            <a:extLst>
              <a:ext uri="{FF2B5EF4-FFF2-40B4-BE49-F238E27FC236}">
                <a16:creationId xmlns:a16="http://schemas.microsoft.com/office/drawing/2014/main" id="{178D3CA0-F36C-5E4A-C00C-C26135E0BD2D}"/>
              </a:ext>
            </a:extLst>
          </p:cNvPr>
          <p:cNvPicPr>
            <a:picLocks noChangeAspect="1" noChangeArrowheads="1"/>
          </p:cNvPicPr>
          <p:nvPr/>
        </p:nvPicPr>
        <p:blipFill>
          <a:blip r:embed="rId2" cstate="email">
            <a:lum bright="70000" contrast="-70000"/>
            <a:extLst>
              <a:ext uri="{BEBA8EAE-BF5A-486C-A8C5-ECC9F3942E4B}">
                <a14:imgProps xmlns:a14="http://schemas.microsoft.com/office/drawing/2010/main">
                  <a14:imgLayer r:embed="rId3">
                    <a14:imgEffect>
                      <a14:artisticPhotocopy/>
                    </a14:imgEffect>
                  </a14:imgLayer>
                </a14:imgProps>
              </a:ext>
              <a:ext uri="{28A0092B-C50C-407E-A947-70E740481C1C}">
                <a14:useLocalDpi xmlns:a14="http://schemas.microsoft.com/office/drawing/2010/main"/>
              </a:ext>
            </a:extLst>
          </a:blip>
          <a:srcRect/>
          <a:stretch>
            <a:fillRect/>
          </a:stretch>
        </p:blipFill>
        <p:spPr bwMode="auto">
          <a:xfrm>
            <a:off x="8660123" y="3565726"/>
            <a:ext cx="496266" cy="4962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D3A2362-2F2B-84B1-5B23-90DA1B5C3641}"/>
              </a:ext>
            </a:extLst>
          </p:cNvPr>
          <p:cNvPicPr>
            <a:picLocks noChangeAspect="1" noChangeArrowheads="1"/>
          </p:cNvPicPr>
          <p:nvPr/>
        </p:nvPicPr>
        <p:blipFill>
          <a:blip r:embed="rId4" cstate="email">
            <a:lum bright="70000" contrast="-70000"/>
            <a:extLst>
              <a:ext uri="{BEBA8EAE-BF5A-486C-A8C5-ECC9F3942E4B}">
                <a14:imgProps xmlns:a14="http://schemas.microsoft.com/office/drawing/2010/main">
                  <a14:imgLayer r:embed="rId5">
                    <a14:imgEffect>
                      <a14:artisticPhotocopy/>
                    </a14:imgEffect>
                  </a14:imgLayer>
                </a14:imgProps>
              </a:ext>
              <a:ext uri="{28A0092B-C50C-407E-A947-70E740481C1C}">
                <a14:useLocalDpi xmlns:a14="http://schemas.microsoft.com/office/drawing/2010/main"/>
              </a:ext>
            </a:extLst>
          </a:blip>
          <a:srcRect/>
          <a:stretch>
            <a:fillRect/>
          </a:stretch>
        </p:blipFill>
        <p:spPr bwMode="auto">
          <a:xfrm>
            <a:off x="8735107" y="2165217"/>
            <a:ext cx="385677" cy="385677"/>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2" descr="play-button-icon">
            <a:extLst>
              <a:ext uri="{FF2B5EF4-FFF2-40B4-BE49-F238E27FC236}">
                <a16:creationId xmlns:a16="http://schemas.microsoft.com/office/drawing/2014/main" id="{E0E1F9D4-9B21-A512-0D35-FF978C61D520}"/>
              </a:ext>
            </a:extLst>
          </p:cNvPr>
          <p:cNvSpPr>
            <a:spLocks noChangeAspect="1" noChangeArrowheads="1"/>
          </p:cNvSpPr>
          <p:nvPr/>
        </p:nvSpPr>
        <p:spPr bwMode="auto">
          <a:xfrm>
            <a:off x="76200" y="-92075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3" descr="play-button-icon">
            <a:extLst>
              <a:ext uri="{FF2B5EF4-FFF2-40B4-BE49-F238E27FC236}">
                <a16:creationId xmlns:a16="http://schemas.microsoft.com/office/drawing/2014/main" id="{320D121F-9E61-57CD-13C9-A030004710DE}"/>
              </a:ext>
            </a:extLst>
          </p:cNvPr>
          <p:cNvSpPr>
            <a:spLocks noChangeAspect="1" noChangeArrowheads="1"/>
          </p:cNvSpPr>
          <p:nvPr/>
        </p:nvSpPr>
        <p:spPr bwMode="auto">
          <a:xfrm>
            <a:off x="76200" y="-52388"/>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4" descr="play-button-icon">
            <a:extLst>
              <a:ext uri="{FF2B5EF4-FFF2-40B4-BE49-F238E27FC236}">
                <a16:creationId xmlns:a16="http://schemas.microsoft.com/office/drawing/2014/main" id="{40EFE4E3-3AFF-66A0-01F7-39C3FBC288ED}"/>
              </a:ext>
            </a:extLst>
          </p:cNvPr>
          <p:cNvSpPr>
            <a:spLocks noChangeAspect="1" noChangeArrowheads="1"/>
          </p:cNvSpPr>
          <p:nvPr/>
        </p:nvSpPr>
        <p:spPr bwMode="auto">
          <a:xfrm>
            <a:off x="76200" y="815975"/>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Rectangle 1">
            <a:extLst>
              <a:ext uri="{FF2B5EF4-FFF2-40B4-BE49-F238E27FC236}">
                <a16:creationId xmlns:a16="http://schemas.microsoft.com/office/drawing/2014/main" id="{65A6776E-86ED-9DEC-ECF1-1F2ABDFA9AC0}"/>
              </a:ext>
            </a:extLst>
          </p:cNvPr>
          <p:cNvSpPr>
            <a:spLocks noChangeArrowheads="1"/>
          </p:cNvSpPr>
          <p:nvPr/>
        </p:nvSpPr>
        <p:spPr bwMode="auto">
          <a:xfrm>
            <a:off x="457200" y="3291125"/>
            <a:ext cx="8210793" cy="36834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9045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t"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AutoShape 2" descr="play-button-icon">
            <a:extLst>
              <a:ext uri="{FF2B5EF4-FFF2-40B4-BE49-F238E27FC236}">
                <a16:creationId xmlns:a16="http://schemas.microsoft.com/office/drawing/2014/main" id="{AF74350F-D354-F46E-D20D-CEF576ECDD47}"/>
              </a:ext>
            </a:extLst>
          </p:cNvPr>
          <p:cNvSpPr>
            <a:spLocks noChangeAspect="1" noChangeArrowheads="1"/>
          </p:cNvSpPr>
          <p:nvPr/>
        </p:nvSpPr>
        <p:spPr bwMode="auto">
          <a:xfrm>
            <a:off x="76200" y="-17145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3" descr="play-button-icon">
            <a:extLst>
              <a:ext uri="{FF2B5EF4-FFF2-40B4-BE49-F238E27FC236}">
                <a16:creationId xmlns:a16="http://schemas.microsoft.com/office/drawing/2014/main" id="{D08C84B5-4F18-D37B-9BDD-CEFAA075FEFF}"/>
              </a:ext>
            </a:extLst>
          </p:cNvPr>
          <p:cNvSpPr>
            <a:spLocks noChangeAspect="1" noChangeArrowheads="1"/>
          </p:cNvSpPr>
          <p:nvPr/>
        </p:nvSpPr>
        <p:spPr bwMode="auto">
          <a:xfrm>
            <a:off x="76200" y="-84455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AutoShape 4" descr="play-button-icon">
            <a:extLst>
              <a:ext uri="{FF2B5EF4-FFF2-40B4-BE49-F238E27FC236}">
                <a16:creationId xmlns:a16="http://schemas.microsoft.com/office/drawing/2014/main" id="{9F1AD918-41EF-23B2-2E0C-8D0B5C1F22A9}"/>
              </a:ext>
            </a:extLst>
          </p:cNvPr>
          <p:cNvSpPr>
            <a:spLocks noChangeAspect="1" noChangeArrowheads="1"/>
          </p:cNvSpPr>
          <p:nvPr/>
        </p:nvSpPr>
        <p:spPr bwMode="auto">
          <a:xfrm>
            <a:off x="76200" y="4191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AutoShape 5" descr="play-button-icon">
            <a:extLst>
              <a:ext uri="{FF2B5EF4-FFF2-40B4-BE49-F238E27FC236}">
                <a16:creationId xmlns:a16="http://schemas.microsoft.com/office/drawing/2014/main" id="{67F2D4C0-FD5C-6436-5205-638C9DF3A535}"/>
              </a:ext>
            </a:extLst>
          </p:cNvPr>
          <p:cNvSpPr>
            <a:spLocks noChangeAspect="1" noChangeArrowheads="1"/>
          </p:cNvSpPr>
          <p:nvPr/>
        </p:nvSpPr>
        <p:spPr bwMode="auto">
          <a:xfrm>
            <a:off x="76200" y="128905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Rectangle 1">
            <a:extLst>
              <a:ext uri="{FF2B5EF4-FFF2-40B4-BE49-F238E27FC236}">
                <a16:creationId xmlns:a16="http://schemas.microsoft.com/office/drawing/2014/main" id="{C0E7AA2A-FA0F-6761-0222-D96AB0B7DB11}"/>
              </a:ext>
            </a:extLst>
          </p:cNvPr>
          <p:cNvSpPr>
            <a:spLocks noChangeArrowheads="1"/>
          </p:cNvSpPr>
          <p:nvPr/>
        </p:nvSpPr>
        <p:spPr bwMode="auto">
          <a:xfrm>
            <a:off x="457200" y="2040869"/>
            <a:ext cx="4072698" cy="264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eaLnBrk="0" fontAlgn="base" hangingPunct="0">
              <a:lnSpc>
                <a:spcPct val="100000"/>
              </a:lnSpc>
              <a:spcBef>
                <a:spcPct val="0"/>
              </a:spcBef>
              <a:spcAft>
                <a:spcPts val="1200"/>
              </a:spcAft>
              <a:buClrTx/>
              <a:buSzTx/>
              <a:buFont typeface="Arial" panose="020B0604020202020204" pitchFamily="34" charset="0"/>
              <a:buChar char="•"/>
              <a:tabLst/>
            </a:pPr>
            <a:r>
              <a:rPr lang="en-US" altLang="en-US" sz="1700" dirty="0">
                <a:latin typeface="Gotham XNarrow Book" pitchFamily="50" charset="0"/>
              </a:rPr>
              <a:t>Spot suspicious activity before damage or theft occurs — time is your greatest advantage</a:t>
            </a:r>
          </a:p>
          <a:p>
            <a:pPr marL="285750" marR="0" lvl="0" indent="-285750" eaLnBrk="0" fontAlgn="base" hangingPunct="0">
              <a:lnSpc>
                <a:spcPct val="100000"/>
              </a:lnSpc>
              <a:spcBef>
                <a:spcPct val="0"/>
              </a:spcBef>
              <a:spcAft>
                <a:spcPts val="1200"/>
              </a:spcAft>
              <a:buClrTx/>
              <a:buSzTx/>
              <a:buFont typeface="Arial" panose="020B0604020202020204" pitchFamily="34" charset="0"/>
              <a:buChar char="•"/>
              <a:tabLst/>
            </a:pPr>
            <a:r>
              <a:rPr lang="en-US" altLang="en-US" sz="1700" dirty="0">
                <a:latin typeface="Gotham XNarrow Book" pitchFamily="50" charset="0"/>
              </a:rPr>
              <a:t>Protect key access points like display areas, safes, and entry doors with targeted sensors</a:t>
            </a:r>
          </a:p>
          <a:p>
            <a:pPr marL="285750" marR="0" lvl="0" indent="-285750" eaLnBrk="0" fontAlgn="base" hangingPunct="0">
              <a:lnSpc>
                <a:spcPct val="100000"/>
              </a:lnSpc>
              <a:spcBef>
                <a:spcPct val="0"/>
              </a:spcBef>
              <a:spcAft>
                <a:spcPts val="1200"/>
              </a:spcAft>
              <a:buClrTx/>
              <a:buSzTx/>
              <a:buFont typeface="Arial" panose="020B0604020202020204" pitchFamily="34" charset="0"/>
              <a:buChar char="•"/>
              <a:tabLst/>
            </a:pPr>
            <a:r>
              <a:rPr lang="en-US" altLang="en-US" sz="1700" dirty="0">
                <a:latin typeface="Gotham XNarrow Book" pitchFamily="50" charset="0"/>
              </a:rPr>
              <a:t>Automated alerts ensure rapid operator or police response within seconds</a:t>
            </a:r>
          </a:p>
          <a:p>
            <a:pPr marL="285750" marR="0" lvl="0" indent="-285750" eaLnBrk="0" fontAlgn="base" hangingPunct="0">
              <a:lnSpc>
                <a:spcPct val="100000"/>
              </a:lnSpc>
              <a:spcBef>
                <a:spcPct val="0"/>
              </a:spcBef>
              <a:spcAft>
                <a:spcPts val="1200"/>
              </a:spcAft>
              <a:buClrTx/>
              <a:buSzTx/>
              <a:buFont typeface="Arial" panose="020B0604020202020204" pitchFamily="34" charset="0"/>
              <a:buChar char="•"/>
              <a:tabLst/>
            </a:pPr>
            <a:r>
              <a:rPr lang="en-US" altLang="en-US" sz="1700" dirty="0">
                <a:latin typeface="Gotham XNarrow Book" pitchFamily="50" charset="0"/>
              </a:rPr>
              <a:t>Smart filtering eliminates false alarms, so attention stays on real threats</a:t>
            </a:r>
          </a:p>
        </p:txBody>
      </p:sp>
      <p:pic>
        <p:nvPicPr>
          <p:cNvPr id="2050" name="Picture 2" descr="Perilous Encounter: Robbery in Jeweler's Domain">
            <a:extLst>
              <a:ext uri="{FF2B5EF4-FFF2-40B4-BE49-F238E27FC236}">
                <a16:creationId xmlns:a16="http://schemas.microsoft.com/office/drawing/2014/main" id="{8AE7219F-E8BF-1DD4-06B3-F4AAAC7B5047}"/>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5427214" y="1413399"/>
            <a:ext cx="5655990" cy="4321117"/>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99510BE3-36BC-2C75-DA79-CAFA0D7AFC5F}"/>
              </a:ext>
            </a:extLst>
          </p:cNvPr>
          <p:cNvSpPr/>
          <p:nvPr/>
        </p:nvSpPr>
        <p:spPr>
          <a:xfrm>
            <a:off x="-28136" y="6074812"/>
            <a:ext cx="12295163" cy="825392"/>
          </a:xfrm>
          <a:prstGeom prst="rect">
            <a:avLst/>
          </a:prstGeom>
          <a:solidFill>
            <a:srgbClr val="0030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0C11F05-FC49-CD15-39D8-FEA0B1649360}"/>
              </a:ext>
            </a:extLst>
          </p:cNvPr>
          <p:cNvPicPr>
            <a:picLocks noChangeAspect="1"/>
          </p:cNvPicPr>
          <p:nvPr/>
        </p:nvPicPr>
        <p:blipFill>
          <a:blip r:embed="rId7" cstate="print">
            <a:extLst>
              <a:ext uri="{28A0092B-C50C-407E-A947-70E740481C1C}">
                <a14:useLocalDpi xmlns:a14="http://schemas.microsoft.com/office/drawing/2010/main"/>
              </a:ext>
            </a:extLst>
          </a:blip>
          <a:srcRect/>
          <a:stretch/>
        </p:blipFill>
        <p:spPr>
          <a:xfrm>
            <a:off x="400937" y="6074812"/>
            <a:ext cx="761473" cy="825392"/>
          </a:xfrm>
          <a:prstGeom prst="rect">
            <a:avLst/>
          </a:prstGeom>
        </p:spPr>
      </p:pic>
      <p:sp>
        <p:nvSpPr>
          <p:cNvPr id="13" name="TextBox 12">
            <a:extLst>
              <a:ext uri="{FF2B5EF4-FFF2-40B4-BE49-F238E27FC236}">
                <a16:creationId xmlns:a16="http://schemas.microsoft.com/office/drawing/2014/main" id="{4F781012-54F6-0058-EAE2-264FB33408EC}"/>
              </a:ext>
            </a:extLst>
          </p:cNvPr>
          <p:cNvSpPr txBox="1"/>
          <p:nvPr/>
        </p:nvSpPr>
        <p:spPr>
          <a:xfrm>
            <a:off x="517160" y="6312475"/>
            <a:ext cx="11734800" cy="338554"/>
          </a:xfrm>
          <a:prstGeom prst="rect">
            <a:avLst/>
          </a:prstGeom>
          <a:noFill/>
        </p:spPr>
        <p:txBody>
          <a:bodyPr wrap="square" rtlCol="0" anchor="ctr">
            <a:spAutoFit/>
          </a:bodyPr>
          <a:lstStyle/>
          <a:p>
            <a:r>
              <a:rPr lang="en-US" sz="1600" dirty="0">
                <a:solidFill>
                  <a:srgbClr val="FFFFFF"/>
                </a:solidFill>
                <a:effectLst/>
                <a:latin typeface="Gotham XNarrow Book" pitchFamily="2" charset="0"/>
              </a:rPr>
              <a:t>Targeted detection and verified alerts give operators and law enforcement the time advantage to act before losses happen.</a:t>
            </a:r>
          </a:p>
        </p:txBody>
      </p:sp>
    </p:spTree>
    <p:extLst>
      <p:ext uri="{BB962C8B-B14F-4D97-AF65-F5344CB8AC3E}">
        <p14:creationId xmlns:p14="http://schemas.microsoft.com/office/powerpoint/2010/main" val="3855166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Home">
            <a:extLst>
              <a:ext uri="{FF2B5EF4-FFF2-40B4-BE49-F238E27FC236}">
                <a16:creationId xmlns:a16="http://schemas.microsoft.com/office/drawing/2014/main" id="{DDA13F55-B202-EED8-8743-0A47C5F9040A}"/>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t="4215" r="33223" b="2949"/>
          <a:stretch/>
        </p:blipFill>
        <p:spPr bwMode="auto">
          <a:xfrm>
            <a:off x="5427214" y="1417210"/>
            <a:ext cx="5655990" cy="4317306"/>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B3FA3208-67E8-D6AF-F1F5-CA08BA58CD79}"/>
              </a:ext>
            </a:extLst>
          </p:cNvPr>
          <p:cNvSpPr>
            <a:spLocks noGrp="1"/>
          </p:cNvSpPr>
          <p:nvPr>
            <p:ph type="title"/>
          </p:nvPr>
        </p:nvSpPr>
        <p:spPr/>
        <p:txBody>
          <a:bodyPr/>
          <a:lstStyle/>
          <a:p>
            <a:r>
              <a:rPr lang="en-US" dirty="0" err="1"/>
              <a:t>Monitoreal</a:t>
            </a:r>
            <a:r>
              <a:rPr lang="en-US" dirty="0"/>
              <a:t>: Smarter Detection with AI-Powered Insights</a:t>
            </a:r>
            <a:endParaRPr lang="en-US" dirty="0">
              <a:solidFill>
                <a:srgbClr val="003057"/>
              </a:solidFill>
            </a:endParaRPr>
          </a:p>
        </p:txBody>
      </p:sp>
      <p:pic>
        <p:nvPicPr>
          <p:cNvPr id="1026" name="Picture 2">
            <a:extLst>
              <a:ext uri="{FF2B5EF4-FFF2-40B4-BE49-F238E27FC236}">
                <a16:creationId xmlns:a16="http://schemas.microsoft.com/office/drawing/2014/main" id="{C83A9292-DA77-AAF1-16AB-94101512B37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290377" y="3771949"/>
            <a:ext cx="3976650" cy="23859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6812BF73-59AD-4A0B-0A10-48E531863EEF}"/>
              </a:ext>
            </a:extLst>
          </p:cNvPr>
          <p:cNvSpPr>
            <a:spLocks noChangeArrowheads="1"/>
          </p:cNvSpPr>
          <p:nvPr/>
        </p:nvSpPr>
        <p:spPr bwMode="auto">
          <a:xfrm>
            <a:off x="457200" y="1867862"/>
            <a:ext cx="448807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Detects over 24 object types — from vehicles to people — even in low light or poor weather</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Filters out everyday motion (like animals or wind) to focus only on real threats</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Secure, local processing — your video data stays private and protected</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Custom settings adapt to each jewelry store’s unique layout and risk profile</a:t>
            </a:r>
          </a:p>
          <a:p>
            <a:pPr marL="285750" indent="-285750" eaLnBrk="0" fontAlgn="base" hangingPunct="0">
              <a:spcBef>
                <a:spcPct val="0"/>
              </a:spcBef>
              <a:spcAft>
                <a:spcPts val="1200"/>
              </a:spcAft>
              <a:buFont typeface="Arial" panose="020B0604020202020204" pitchFamily="34" charset="0"/>
              <a:buChar char="•"/>
            </a:pPr>
            <a:r>
              <a:rPr lang="en-US" altLang="en-US" sz="1700" dirty="0">
                <a:latin typeface="Gotham XNarrow Book" pitchFamily="50" charset="0"/>
              </a:rPr>
              <a:t>Compatible with all major camera systems — easily integrated with what you already use</a:t>
            </a:r>
          </a:p>
        </p:txBody>
      </p:sp>
      <p:sp>
        <p:nvSpPr>
          <p:cNvPr id="2" name="Rectangle 1">
            <a:extLst>
              <a:ext uri="{FF2B5EF4-FFF2-40B4-BE49-F238E27FC236}">
                <a16:creationId xmlns:a16="http://schemas.microsoft.com/office/drawing/2014/main" id="{84EC4DD0-9EE5-ED38-632E-0EE716F82BE0}"/>
              </a:ext>
            </a:extLst>
          </p:cNvPr>
          <p:cNvSpPr/>
          <p:nvPr/>
        </p:nvSpPr>
        <p:spPr>
          <a:xfrm>
            <a:off x="-28136" y="6074812"/>
            <a:ext cx="12295163" cy="825392"/>
          </a:xfrm>
          <a:prstGeom prst="rect">
            <a:avLst/>
          </a:prstGeom>
          <a:solidFill>
            <a:srgbClr val="0030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627C594-21EF-4893-2FBB-A589C4CC6E34}"/>
              </a:ext>
            </a:extLst>
          </p:cNvPr>
          <p:cNvPicPr>
            <a:picLocks noChangeAspect="1"/>
          </p:cNvPicPr>
          <p:nvPr/>
        </p:nvPicPr>
        <p:blipFill>
          <a:blip r:embed="rId4" cstate="print">
            <a:extLst>
              <a:ext uri="{28A0092B-C50C-407E-A947-70E740481C1C}">
                <a14:useLocalDpi xmlns:a14="http://schemas.microsoft.com/office/drawing/2010/main"/>
              </a:ext>
            </a:extLst>
          </a:blip>
          <a:srcRect/>
          <a:stretch/>
        </p:blipFill>
        <p:spPr>
          <a:xfrm>
            <a:off x="400937" y="6074812"/>
            <a:ext cx="761473" cy="825392"/>
          </a:xfrm>
          <a:prstGeom prst="rect">
            <a:avLst/>
          </a:prstGeom>
        </p:spPr>
      </p:pic>
      <p:sp>
        <p:nvSpPr>
          <p:cNvPr id="4" name="TextBox 3">
            <a:extLst>
              <a:ext uri="{FF2B5EF4-FFF2-40B4-BE49-F238E27FC236}">
                <a16:creationId xmlns:a16="http://schemas.microsoft.com/office/drawing/2014/main" id="{6D8B6069-F828-1CA9-9B43-9C4C1C9E02A8}"/>
              </a:ext>
            </a:extLst>
          </p:cNvPr>
          <p:cNvSpPr txBox="1"/>
          <p:nvPr/>
        </p:nvSpPr>
        <p:spPr>
          <a:xfrm>
            <a:off x="532227" y="6315340"/>
            <a:ext cx="11734800" cy="338554"/>
          </a:xfrm>
          <a:prstGeom prst="rect">
            <a:avLst/>
          </a:prstGeom>
          <a:noFill/>
        </p:spPr>
        <p:txBody>
          <a:bodyPr wrap="square" rtlCol="0" anchor="ctr">
            <a:spAutoFit/>
          </a:bodyPr>
          <a:lstStyle/>
          <a:p>
            <a:r>
              <a:rPr lang="en-US" sz="1600" dirty="0">
                <a:solidFill>
                  <a:srgbClr val="FFFFFF"/>
                </a:solidFill>
                <a:effectLst/>
                <a:latin typeface="Gotham XNarrow Book" pitchFamily="2" charset="0"/>
              </a:rPr>
              <a:t>Advanced analytics that distinguish real threats from background noise while keeping your footage secure and in your control.</a:t>
            </a:r>
          </a:p>
        </p:txBody>
      </p:sp>
    </p:spTree>
    <p:extLst>
      <p:ext uri="{BB962C8B-B14F-4D97-AF65-F5344CB8AC3E}">
        <p14:creationId xmlns:p14="http://schemas.microsoft.com/office/powerpoint/2010/main" val="778503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478C005-9B5B-DF1E-30B9-DE0450A9CCF3}"/>
              </a:ext>
            </a:extLst>
          </p:cNvPr>
          <p:cNvSpPr>
            <a:spLocks noGrp="1"/>
          </p:cNvSpPr>
          <p:nvPr>
            <p:ph type="title"/>
          </p:nvPr>
        </p:nvSpPr>
        <p:spPr/>
        <p:txBody>
          <a:bodyPr/>
          <a:lstStyle/>
          <a:p>
            <a:r>
              <a:rPr lang="en-US" dirty="0">
                <a:solidFill>
                  <a:srgbClr val="003057"/>
                </a:solidFill>
              </a:rPr>
              <a:t>GGAS and </a:t>
            </a:r>
            <a:r>
              <a:rPr lang="en-US" dirty="0" err="1">
                <a:solidFill>
                  <a:srgbClr val="003057"/>
                </a:solidFill>
              </a:rPr>
              <a:t>JamAlert</a:t>
            </a:r>
            <a:r>
              <a:rPr lang="en-US" dirty="0">
                <a:solidFill>
                  <a:srgbClr val="003057"/>
                </a:solidFill>
              </a:rPr>
              <a:t> by DMP</a:t>
            </a:r>
          </a:p>
        </p:txBody>
      </p:sp>
      <p:sp>
        <p:nvSpPr>
          <p:cNvPr id="2" name="Text Placeholder 1">
            <a:extLst>
              <a:ext uri="{FF2B5EF4-FFF2-40B4-BE49-F238E27FC236}">
                <a16:creationId xmlns:a16="http://schemas.microsoft.com/office/drawing/2014/main" id="{A5DB9A5E-A09B-6C1A-401B-77FC9201D07F}"/>
              </a:ext>
            </a:extLst>
          </p:cNvPr>
          <p:cNvSpPr>
            <a:spLocks noGrp="1"/>
          </p:cNvSpPr>
          <p:nvPr>
            <p:ph type="body" sz="quarter" idx="4294967295"/>
          </p:nvPr>
        </p:nvSpPr>
        <p:spPr>
          <a:xfrm>
            <a:off x="457200" y="1610260"/>
            <a:ext cx="4564505" cy="4249668"/>
          </a:xfrm>
        </p:spPr>
        <p:txBody>
          <a:bodyPr>
            <a:noAutofit/>
          </a:bodyPr>
          <a:lstStyle/>
          <a:p>
            <a:pPr marL="285750" indent="-285750" eaLnBrk="0" fontAlgn="base" hangingPunct="0">
              <a:lnSpc>
                <a:spcPct val="100000"/>
              </a:lnSpc>
              <a:spcBef>
                <a:spcPct val="0"/>
              </a:spcBef>
              <a:spcAft>
                <a:spcPts val="1200"/>
              </a:spcAft>
            </a:pPr>
            <a:r>
              <a:rPr lang="en-US" sz="1700" dirty="0" err="1">
                <a:latin typeface="Gotham XNarrow Book" pitchFamily="50" charset="0"/>
              </a:rPr>
              <a:t>JamAlert</a:t>
            </a:r>
            <a:r>
              <a:rPr lang="en-US" sz="1700" dirty="0">
                <a:latin typeface="Gotham XNarrow Book" pitchFamily="50" charset="0"/>
              </a:rPr>
              <a:t> by DMP is a new, revolutionary technology</a:t>
            </a:r>
          </a:p>
          <a:p>
            <a:pPr marL="285750" indent="-285750" eaLnBrk="0" fontAlgn="base" hangingPunct="0">
              <a:lnSpc>
                <a:spcPct val="100000"/>
              </a:lnSpc>
              <a:spcBef>
                <a:spcPct val="0"/>
              </a:spcBef>
              <a:spcAft>
                <a:spcPts val="1200"/>
              </a:spcAft>
            </a:pPr>
            <a:r>
              <a:rPr lang="en-US" sz="1700" dirty="0">
                <a:latin typeface="Gotham XNarrow Book" pitchFamily="50" charset="0"/>
              </a:rPr>
              <a:t>This technology allow for monitoring of cellular frequencies used by security systems for secured communications between the site and the monitoring station</a:t>
            </a:r>
          </a:p>
          <a:p>
            <a:pPr marL="285750" indent="-285750" eaLnBrk="0" fontAlgn="base" hangingPunct="0">
              <a:lnSpc>
                <a:spcPct val="100000"/>
              </a:lnSpc>
              <a:spcBef>
                <a:spcPct val="0"/>
              </a:spcBef>
              <a:spcAft>
                <a:spcPts val="1200"/>
              </a:spcAft>
            </a:pPr>
            <a:r>
              <a:rPr lang="en-US" sz="1700" dirty="0" err="1">
                <a:latin typeface="Gotham XNarrow Book" pitchFamily="50" charset="0"/>
              </a:rPr>
              <a:t>JamAlert</a:t>
            </a:r>
            <a:r>
              <a:rPr lang="en-US" sz="1700" dirty="0">
                <a:latin typeface="Gotham XNarrow Book" pitchFamily="50" charset="0"/>
              </a:rPr>
              <a:t> detects when any device is jamming or disrupting cellular communications from the security system</a:t>
            </a:r>
          </a:p>
          <a:p>
            <a:pPr marL="285750" indent="-285750" eaLnBrk="0" fontAlgn="base" hangingPunct="0">
              <a:lnSpc>
                <a:spcPct val="100000"/>
              </a:lnSpc>
              <a:spcBef>
                <a:spcPct val="0"/>
              </a:spcBef>
              <a:spcAft>
                <a:spcPts val="1200"/>
              </a:spcAft>
            </a:pPr>
            <a:r>
              <a:rPr lang="en-US" sz="1700" dirty="0">
                <a:latin typeface="Gotham XNarrow Book" pitchFamily="50" charset="0"/>
              </a:rPr>
              <a:t>Upon detection, the system will immediately notify the monitoring station via the network, triggering onsite visual and audio alerts via onsite sirens and strobing lights.  Monitoring will begin responder escalation upon </a:t>
            </a:r>
            <a:r>
              <a:rPr lang="en-US" sz="1700" dirty="0" err="1">
                <a:latin typeface="Gotham XNarrow Book" pitchFamily="50" charset="0"/>
              </a:rPr>
              <a:t>JamAlert</a:t>
            </a:r>
            <a:r>
              <a:rPr lang="en-US" sz="1700" dirty="0">
                <a:latin typeface="Gotham XNarrow Book" pitchFamily="50" charset="0"/>
              </a:rPr>
              <a:t> trigger</a:t>
            </a:r>
          </a:p>
        </p:txBody>
      </p:sp>
      <p:pic>
        <p:nvPicPr>
          <p:cNvPr id="6" name="Picture 5">
            <a:extLst>
              <a:ext uri="{FF2B5EF4-FFF2-40B4-BE49-F238E27FC236}">
                <a16:creationId xmlns:a16="http://schemas.microsoft.com/office/drawing/2014/main" id="{C13B3EC8-B1F9-AAAC-0FE1-73EDB8505328}"/>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5301269" y="1545362"/>
            <a:ext cx="6322211" cy="4161018"/>
          </a:xfrm>
          <a:prstGeom prst="rect">
            <a:avLst/>
          </a:prstGeom>
        </p:spPr>
      </p:pic>
      <p:sp>
        <p:nvSpPr>
          <p:cNvPr id="4" name="Rectangle 3">
            <a:extLst>
              <a:ext uri="{FF2B5EF4-FFF2-40B4-BE49-F238E27FC236}">
                <a16:creationId xmlns:a16="http://schemas.microsoft.com/office/drawing/2014/main" id="{94C7E59B-E200-8D66-CD0C-8B82176CBA50}"/>
              </a:ext>
            </a:extLst>
          </p:cNvPr>
          <p:cNvSpPr/>
          <p:nvPr/>
        </p:nvSpPr>
        <p:spPr>
          <a:xfrm>
            <a:off x="-28136" y="6074812"/>
            <a:ext cx="12295163" cy="825392"/>
          </a:xfrm>
          <a:prstGeom prst="rect">
            <a:avLst/>
          </a:prstGeom>
          <a:solidFill>
            <a:srgbClr val="0030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BF55130A-C270-5321-93E0-32A8B69D77D5}"/>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400937" y="6074812"/>
            <a:ext cx="761473" cy="825392"/>
          </a:xfrm>
          <a:prstGeom prst="rect">
            <a:avLst/>
          </a:prstGeom>
        </p:spPr>
      </p:pic>
      <p:sp>
        <p:nvSpPr>
          <p:cNvPr id="5" name="TextBox 4">
            <a:extLst>
              <a:ext uri="{FF2B5EF4-FFF2-40B4-BE49-F238E27FC236}">
                <a16:creationId xmlns:a16="http://schemas.microsoft.com/office/drawing/2014/main" id="{EA1E7C4B-66C9-8A1D-9D60-04EAA39629EC}"/>
              </a:ext>
            </a:extLst>
          </p:cNvPr>
          <p:cNvSpPr txBox="1"/>
          <p:nvPr/>
        </p:nvSpPr>
        <p:spPr>
          <a:xfrm>
            <a:off x="524932" y="6329408"/>
            <a:ext cx="11734800" cy="338554"/>
          </a:xfrm>
          <a:prstGeom prst="rect">
            <a:avLst/>
          </a:prstGeom>
          <a:noFill/>
        </p:spPr>
        <p:txBody>
          <a:bodyPr wrap="square" rtlCol="0" anchor="ctr">
            <a:spAutoFit/>
          </a:bodyPr>
          <a:lstStyle/>
          <a:p>
            <a:r>
              <a:rPr lang="en-US" sz="1600" dirty="0">
                <a:solidFill>
                  <a:srgbClr val="FFFFFF"/>
                </a:solidFill>
                <a:effectLst/>
                <a:latin typeface="Gotham XNarrow Book" pitchFamily="2" charset="0"/>
              </a:rPr>
              <a:t>By monitoring cellular frequencies in real time, </a:t>
            </a:r>
            <a:r>
              <a:rPr lang="en-US" sz="1600" dirty="0" err="1">
                <a:solidFill>
                  <a:srgbClr val="FFFFFF"/>
                </a:solidFill>
                <a:effectLst/>
                <a:latin typeface="Gotham XNarrow Book" pitchFamily="2" charset="0"/>
              </a:rPr>
              <a:t>JamAlert</a:t>
            </a:r>
            <a:r>
              <a:rPr lang="en-US" sz="1600" dirty="0">
                <a:solidFill>
                  <a:srgbClr val="FFFFFF"/>
                </a:solidFill>
                <a:effectLst/>
                <a:latin typeface="Gotham XNarrow Book" pitchFamily="2" charset="0"/>
              </a:rPr>
              <a:t> ensures uninterrupted communication between your site and Global Guardian’s monitoring team.</a:t>
            </a:r>
          </a:p>
        </p:txBody>
      </p:sp>
    </p:spTree>
    <p:extLst>
      <p:ext uri="{BB962C8B-B14F-4D97-AF65-F5344CB8AC3E}">
        <p14:creationId xmlns:p14="http://schemas.microsoft.com/office/powerpoint/2010/main" val="2228696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D3581-D5B6-E0A8-9E1E-81F2AC313F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9A6C8E7-A637-915B-3FDF-D72EE75E0386}"/>
              </a:ext>
            </a:extLst>
          </p:cNvPr>
          <p:cNvSpPr>
            <a:spLocks noGrp="1"/>
          </p:cNvSpPr>
          <p:nvPr>
            <p:ph type="title"/>
          </p:nvPr>
        </p:nvSpPr>
        <p:spPr/>
        <p:txBody>
          <a:bodyPr/>
          <a:lstStyle/>
          <a:p>
            <a:r>
              <a:rPr lang="en-US" dirty="0">
                <a:solidFill>
                  <a:srgbClr val="003057"/>
                </a:solidFill>
              </a:rPr>
              <a:t>Access Control</a:t>
            </a:r>
          </a:p>
        </p:txBody>
      </p:sp>
      <p:sp>
        <p:nvSpPr>
          <p:cNvPr id="5" name="TextBox 4">
            <a:extLst>
              <a:ext uri="{FF2B5EF4-FFF2-40B4-BE49-F238E27FC236}">
                <a16:creationId xmlns:a16="http://schemas.microsoft.com/office/drawing/2014/main" id="{2061A3C5-3DB1-1408-25A4-A4B9C910CAC2}"/>
              </a:ext>
            </a:extLst>
          </p:cNvPr>
          <p:cNvSpPr txBox="1"/>
          <p:nvPr/>
        </p:nvSpPr>
        <p:spPr>
          <a:xfrm>
            <a:off x="457200" y="1467166"/>
            <a:ext cx="4500400" cy="2991588"/>
          </a:xfrm>
          <a:prstGeom prst="rect">
            <a:avLst/>
          </a:prstGeom>
          <a:noFill/>
        </p:spPr>
        <p:txBody>
          <a:bodyPr wrap="square">
            <a:spAutoFit/>
          </a:bodyPr>
          <a:lstStyle/>
          <a:p>
            <a:endParaRPr lang="en-US" dirty="0">
              <a:latin typeface="Gotham XNarrow Book" pitchFamily="50" charset="0"/>
            </a:endParaRPr>
          </a:p>
          <a:p>
            <a:pPr marL="285750" lvl="1" indent="-285750" eaLnBrk="0" fontAlgn="base" hangingPunct="0">
              <a:lnSpc>
                <a:spcPct val="90000"/>
              </a:lnSpc>
              <a:spcBef>
                <a:spcPct val="0"/>
              </a:spcBef>
              <a:spcAft>
                <a:spcPts val="1200"/>
              </a:spcAft>
              <a:buFont typeface="Arial" panose="020B0604020202020204" pitchFamily="34" charset="0"/>
              <a:buChar char="•"/>
            </a:pPr>
            <a:r>
              <a:rPr lang="en-US" sz="1700" dirty="0">
                <a:latin typeface="Gotham XNarrow Book" pitchFamily="50" charset="0"/>
              </a:rPr>
              <a:t>Secure all entry points with keycards, mobile credentials, biometrics, or PINs</a:t>
            </a:r>
          </a:p>
          <a:p>
            <a:pPr marL="285750" lvl="1" indent="-285750" eaLnBrk="0" fontAlgn="base" hangingPunct="0">
              <a:lnSpc>
                <a:spcPct val="90000"/>
              </a:lnSpc>
              <a:spcBef>
                <a:spcPct val="0"/>
              </a:spcBef>
              <a:spcAft>
                <a:spcPts val="1200"/>
              </a:spcAft>
              <a:buFont typeface="Arial" panose="020B0604020202020204" pitchFamily="34" charset="0"/>
              <a:buChar char="•"/>
            </a:pPr>
            <a:r>
              <a:rPr lang="en-US" sz="1700" dirty="0">
                <a:latin typeface="Gotham XNarrow Book" pitchFamily="50" charset="0"/>
              </a:rPr>
              <a:t>Manage staff and vendor permissions to ensure only authorized personnel access sensitive areas like safes, display vaults, and inventory rooms</a:t>
            </a:r>
          </a:p>
          <a:p>
            <a:pPr marL="285750" lvl="1" indent="-285750" eaLnBrk="0" fontAlgn="base" hangingPunct="0">
              <a:lnSpc>
                <a:spcPct val="90000"/>
              </a:lnSpc>
              <a:spcBef>
                <a:spcPct val="0"/>
              </a:spcBef>
              <a:spcAft>
                <a:spcPts val="1200"/>
              </a:spcAft>
              <a:buFont typeface="Arial" panose="020B0604020202020204" pitchFamily="34" charset="0"/>
              <a:buChar char="•"/>
            </a:pPr>
            <a:r>
              <a:rPr lang="en-US" sz="1700" dirty="0">
                <a:latin typeface="Gotham XNarrow Book" pitchFamily="50" charset="0"/>
              </a:rPr>
              <a:t>Track every entry and exit, maintaining a detailed, timestamped log of all movement in and out of your store</a:t>
            </a:r>
          </a:p>
          <a:p>
            <a:pPr marL="285750" indent="-285750">
              <a:buFont typeface="Arial" panose="020B0604020202020204" pitchFamily="34" charset="0"/>
              <a:buChar char="•"/>
            </a:pPr>
            <a:endParaRPr lang="en-US" dirty="0"/>
          </a:p>
        </p:txBody>
      </p:sp>
      <p:pic>
        <p:nvPicPr>
          <p:cNvPr id="8" name="Picture 7">
            <a:extLst>
              <a:ext uri="{FF2B5EF4-FFF2-40B4-BE49-F238E27FC236}">
                <a16:creationId xmlns:a16="http://schemas.microsoft.com/office/drawing/2014/main" id="{434FACBE-0686-A58D-2D04-5C45FE2C8DE5}"/>
              </a:ext>
            </a:extLst>
          </p:cNvPr>
          <p:cNvPicPr>
            <a:picLocks noChangeAspect="1"/>
          </p:cNvPicPr>
          <p:nvPr/>
        </p:nvPicPr>
        <p:blipFill>
          <a:blip r:embed="rId2"/>
          <a:srcRect/>
          <a:stretch/>
        </p:blipFill>
        <p:spPr>
          <a:xfrm>
            <a:off x="5427214" y="1692341"/>
            <a:ext cx="5644850" cy="3763233"/>
          </a:xfrm>
          <a:prstGeom prst="rect">
            <a:avLst/>
          </a:prstGeom>
        </p:spPr>
      </p:pic>
      <p:sp>
        <p:nvSpPr>
          <p:cNvPr id="2" name="Rectangle 1">
            <a:extLst>
              <a:ext uri="{FF2B5EF4-FFF2-40B4-BE49-F238E27FC236}">
                <a16:creationId xmlns:a16="http://schemas.microsoft.com/office/drawing/2014/main" id="{E39A475A-201D-4276-5A73-EFAF74DFF567}"/>
              </a:ext>
            </a:extLst>
          </p:cNvPr>
          <p:cNvSpPr/>
          <p:nvPr/>
        </p:nvSpPr>
        <p:spPr>
          <a:xfrm>
            <a:off x="-28136" y="6074812"/>
            <a:ext cx="12295163" cy="825392"/>
          </a:xfrm>
          <a:prstGeom prst="rect">
            <a:avLst/>
          </a:prstGeom>
          <a:solidFill>
            <a:srgbClr val="0030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1CF4D885-F371-E06D-4519-76584B7517C9}"/>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400937" y="6074812"/>
            <a:ext cx="761473" cy="825392"/>
          </a:xfrm>
          <a:prstGeom prst="rect">
            <a:avLst/>
          </a:prstGeom>
        </p:spPr>
      </p:pic>
      <p:sp>
        <p:nvSpPr>
          <p:cNvPr id="4" name="TextBox 3">
            <a:extLst>
              <a:ext uri="{FF2B5EF4-FFF2-40B4-BE49-F238E27FC236}">
                <a16:creationId xmlns:a16="http://schemas.microsoft.com/office/drawing/2014/main" id="{608DD6A1-686D-88EF-AE84-E2632851DE36}"/>
              </a:ext>
            </a:extLst>
          </p:cNvPr>
          <p:cNvSpPr txBox="1"/>
          <p:nvPr/>
        </p:nvSpPr>
        <p:spPr>
          <a:xfrm>
            <a:off x="592667" y="6315340"/>
            <a:ext cx="11181992" cy="338554"/>
          </a:xfrm>
          <a:prstGeom prst="rect">
            <a:avLst/>
          </a:prstGeom>
          <a:noFill/>
        </p:spPr>
        <p:txBody>
          <a:bodyPr wrap="square" rtlCol="0" anchor="ctr">
            <a:spAutoFit/>
          </a:bodyPr>
          <a:lstStyle/>
          <a:p>
            <a:r>
              <a:rPr lang="en-US" sz="1600" dirty="0">
                <a:solidFill>
                  <a:srgbClr val="FFFFFF"/>
                </a:solidFill>
                <a:effectLst/>
                <a:latin typeface="Gotham XNarrow Book" pitchFamily="2" charset="0"/>
              </a:rPr>
              <a:t>Global Guardian Access Control safeguards jewelry stores and assets with precise control over who enters, when, and where.</a:t>
            </a:r>
          </a:p>
        </p:txBody>
      </p:sp>
    </p:spTree>
    <p:extLst>
      <p:ext uri="{BB962C8B-B14F-4D97-AF65-F5344CB8AC3E}">
        <p14:creationId xmlns:p14="http://schemas.microsoft.com/office/powerpoint/2010/main" val="3501501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289B05-EF9F-EE0A-9D34-EF8579A7E26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D869561-9E90-B280-0C4F-2782877BE58F}"/>
              </a:ext>
            </a:extLst>
          </p:cNvPr>
          <p:cNvSpPr>
            <a:spLocks noGrp="1"/>
          </p:cNvSpPr>
          <p:nvPr>
            <p:ph type="title"/>
          </p:nvPr>
        </p:nvSpPr>
        <p:spPr/>
        <p:txBody>
          <a:bodyPr/>
          <a:lstStyle/>
          <a:p>
            <a:r>
              <a:rPr lang="en-US" dirty="0">
                <a:solidFill>
                  <a:srgbClr val="003057"/>
                </a:solidFill>
              </a:rPr>
              <a:t>Why Global Guardian Asset Security?</a:t>
            </a:r>
          </a:p>
        </p:txBody>
      </p:sp>
      <p:sp>
        <p:nvSpPr>
          <p:cNvPr id="2" name="Text Placeholder 1">
            <a:extLst>
              <a:ext uri="{FF2B5EF4-FFF2-40B4-BE49-F238E27FC236}">
                <a16:creationId xmlns:a16="http://schemas.microsoft.com/office/drawing/2014/main" id="{6271C745-DFB0-4776-B6EA-09E6D4E1F387}"/>
              </a:ext>
            </a:extLst>
          </p:cNvPr>
          <p:cNvSpPr>
            <a:spLocks noGrp="1"/>
          </p:cNvSpPr>
          <p:nvPr>
            <p:ph type="body" sz="quarter" idx="4294967295"/>
          </p:nvPr>
        </p:nvSpPr>
        <p:spPr>
          <a:xfrm>
            <a:off x="4088666" y="1831490"/>
            <a:ext cx="2447047" cy="1931041"/>
          </a:xfrm>
          <a:solidFill>
            <a:schemeClr val="bg1">
              <a:lumMod val="95000"/>
            </a:schemeClr>
          </a:solidFill>
        </p:spPr>
        <p:txBody>
          <a:bodyPr tIns="182880" bIns="0">
            <a:noAutofit/>
          </a:bodyPr>
          <a:lstStyle/>
          <a:p>
            <a:pPr>
              <a:lnSpc>
                <a:spcPct val="100000"/>
              </a:lnSpc>
              <a:spcBef>
                <a:spcPts val="0"/>
              </a:spcBef>
              <a:spcAft>
                <a:spcPts val="1200"/>
              </a:spcAft>
            </a:pPr>
            <a:r>
              <a:rPr lang="en-US" sz="1200" dirty="0">
                <a:latin typeface="Gotham XNarrow Book" pitchFamily="50" charset="0"/>
              </a:rPr>
              <a:t>Standard Operating Procedures are customized to your store layout, assets, and threat profile. </a:t>
            </a:r>
          </a:p>
          <a:p>
            <a:pPr>
              <a:lnSpc>
                <a:spcPct val="100000"/>
              </a:lnSpc>
              <a:spcBef>
                <a:spcPts val="0"/>
              </a:spcBef>
              <a:spcAft>
                <a:spcPts val="1200"/>
              </a:spcAft>
            </a:pPr>
            <a:r>
              <a:rPr lang="en-US" sz="1200" dirty="0">
                <a:latin typeface="Gotham XNarrow Book" pitchFamily="50" charset="0"/>
              </a:rPr>
              <a:t>We build detailed response plans that align with your specific security priorities—never a one-size-fits-all playbook.</a:t>
            </a:r>
            <a:endParaRPr lang="en-US" sz="1200" dirty="0">
              <a:solidFill>
                <a:schemeClr val="tx1">
                  <a:lumMod val="85000"/>
                  <a:lumOff val="15000"/>
                </a:schemeClr>
              </a:solidFill>
              <a:latin typeface="Gotham XNarrow Book" pitchFamily="50" charset="0"/>
            </a:endParaRPr>
          </a:p>
        </p:txBody>
      </p:sp>
      <p:pic>
        <p:nvPicPr>
          <p:cNvPr id="8" name="Picture 7" descr="A person sitting at a desk with multiple monitors&#10;&#10;AI-generated content may be incorrect.">
            <a:extLst>
              <a:ext uri="{FF2B5EF4-FFF2-40B4-BE49-F238E27FC236}">
                <a16:creationId xmlns:a16="http://schemas.microsoft.com/office/drawing/2014/main" id="{247D0302-43B0-871B-54B8-6D5BAB6EE25E}"/>
              </a:ext>
            </a:extLst>
          </p:cNvPr>
          <p:cNvPicPr>
            <a:picLocks noChangeAspect="1"/>
          </p:cNvPicPr>
          <p:nvPr/>
        </p:nvPicPr>
        <p:blipFill>
          <a:blip r:embed="rId2"/>
          <a:stretch>
            <a:fillRect/>
          </a:stretch>
        </p:blipFill>
        <p:spPr>
          <a:xfrm>
            <a:off x="267547" y="1449668"/>
            <a:ext cx="3620738" cy="4754705"/>
          </a:xfrm>
          <a:prstGeom prst="rect">
            <a:avLst/>
          </a:prstGeom>
        </p:spPr>
      </p:pic>
      <p:sp>
        <p:nvSpPr>
          <p:cNvPr id="9" name="Rectangle 8">
            <a:extLst>
              <a:ext uri="{FF2B5EF4-FFF2-40B4-BE49-F238E27FC236}">
                <a16:creationId xmlns:a16="http://schemas.microsoft.com/office/drawing/2014/main" id="{921581E0-B191-3130-9D9E-C6FE3035E982}"/>
              </a:ext>
            </a:extLst>
          </p:cNvPr>
          <p:cNvSpPr/>
          <p:nvPr/>
        </p:nvSpPr>
        <p:spPr>
          <a:xfrm>
            <a:off x="4088268" y="1490392"/>
            <a:ext cx="2447323" cy="355963"/>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tIns="91440" bIns="91440" rtlCol="0" anchor="ctr"/>
          <a:lstStyle/>
          <a:p>
            <a:pPr algn="ctr"/>
            <a:r>
              <a:rPr lang="en-US" sz="1050" dirty="0">
                <a:latin typeface="Gotham Medium" panose="02000604030000020004" pitchFamily="2" charset="0"/>
              </a:rPr>
              <a:t>TAILORED SOPS</a:t>
            </a:r>
          </a:p>
        </p:txBody>
      </p:sp>
      <p:sp>
        <p:nvSpPr>
          <p:cNvPr id="15" name="Text Placeholder 1">
            <a:extLst>
              <a:ext uri="{FF2B5EF4-FFF2-40B4-BE49-F238E27FC236}">
                <a16:creationId xmlns:a16="http://schemas.microsoft.com/office/drawing/2014/main" id="{DF915977-2F54-2851-C306-40895CE8E5AA}"/>
              </a:ext>
            </a:extLst>
          </p:cNvPr>
          <p:cNvSpPr txBox="1">
            <a:spLocks/>
          </p:cNvSpPr>
          <p:nvPr/>
        </p:nvSpPr>
        <p:spPr>
          <a:xfrm>
            <a:off x="6703402" y="1831490"/>
            <a:ext cx="2395728" cy="1931041"/>
          </a:xfrm>
          <a:prstGeom prst="rect">
            <a:avLst/>
          </a:prstGeom>
          <a:solidFill>
            <a:schemeClr val="bg1">
              <a:lumMod val="95000"/>
            </a:schemeClr>
          </a:solidFill>
        </p:spPr>
        <p:txBody>
          <a:bodyPr vert="horz" lIns="91440" tIns="182880" rIns="91440" bIns="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Bef>
                <a:spcPts val="0"/>
              </a:spcBef>
              <a:spcAft>
                <a:spcPts val="1200"/>
              </a:spcAft>
            </a:pPr>
            <a:r>
              <a:rPr lang="en-US" sz="1200" dirty="0">
                <a:latin typeface="Gotham XNarrow Book" pitchFamily="50" charset="0"/>
              </a:rPr>
              <a:t>Our UL-Listed SOC is on duty around the clock, monitoring every alert in real time. </a:t>
            </a:r>
          </a:p>
          <a:p>
            <a:pPr>
              <a:lnSpc>
                <a:spcPct val="110000"/>
              </a:lnSpc>
              <a:spcBef>
                <a:spcPts val="0"/>
              </a:spcBef>
              <a:spcAft>
                <a:spcPts val="1200"/>
              </a:spcAft>
            </a:pPr>
            <a:r>
              <a:rPr lang="en-US" sz="1200" dirty="0">
                <a:latin typeface="Gotham XNarrow Book" pitchFamily="50" charset="0"/>
              </a:rPr>
              <a:t>Backed by a live, experienced team ready to verify, respond, and escalate when seconds matter.</a:t>
            </a:r>
          </a:p>
        </p:txBody>
      </p:sp>
      <p:sp>
        <p:nvSpPr>
          <p:cNvPr id="16" name="Rectangle 15">
            <a:extLst>
              <a:ext uri="{FF2B5EF4-FFF2-40B4-BE49-F238E27FC236}">
                <a16:creationId xmlns:a16="http://schemas.microsoft.com/office/drawing/2014/main" id="{3123A38D-B069-4AD6-92C4-5AD9086088AE}"/>
              </a:ext>
            </a:extLst>
          </p:cNvPr>
          <p:cNvSpPr/>
          <p:nvPr/>
        </p:nvSpPr>
        <p:spPr>
          <a:xfrm>
            <a:off x="6703800" y="1490393"/>
            <a:ext cx="2395728" cy="355963"/>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tIns="91440" bIns="91440" rtlCol="0" anchor="ctr"/>
          <a:lstStyle/>
          <a:p>
            <a:pPr algn="ctr"/>
            <a:r>
              <a:rPr lang="en-US" sz="1050" dirty="0">
                <a:latin typeface="Gotham Medium" panose="02000604030000020004" pitchFamily="2" charset="0"/>
              </a:rPr>
              <a:t>24/7/365 UL-LISTED SOC</a:t>
            </a:r>
          </a:p>
        </p:txBody>
      </p:sp>
      <p:sp>
        <p:nvSpPr>
          <p:cNvPr id="17" name="Text Placeholder 1">
            <a:extLst>
              <a:ext uri="{FF2B5EF4-FFF2-40B4-BE49-F238E27FC236}">
                <a16:creationId xmlns:a16="http://schemas.microsoft.com/office/drawing/2014/main" id="{C4297942-BAAF-D082-B075-C56737DDC6B4}"/>
              </a:ext>
            </a:extLst>
          </p:cNvPr>
          <p:cNvSpPr txBox="1">
            <a:spLocks/>
          </p:cNvSpPr>
          <p:nvPr/>
        </p:nvSpPr>
        <p:spPr>
          <a:xfrm>
            <a:off x="9265623" y="1831490"/>
            <a:ext cx="2395728" cy="1931041"/>
          </a:xfrm>
          <a:prstGeom prst="rect">
            <a:avLst/>
          </a:prstGeom>
          <a:solidFill>
            <a:schemeClr val="bg1">
              <a:lumMod val="95000"/>
            </a:schemeClr>
          </a:solidFill>
        </p:spPr>
        <p:txBody>
          <a:bodyPr vert="horz" lIns="91440" tIns="182880" rIns="91440" bIns="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Bef>
                <a:spcPts val="0"/>
              </a:spcBef>
              <a:spcAft>
                <a:spcPts val="1200"/>
              </a:spcAft>
            </a:pPr>
            <a:r>
              <a:rPr lang="en-US" sz="1200" dirty="0">
                <a:latin typeface="Gotham XNarrow Book" pitchFamily="50" charset="0"/>
              </a:rPr>
              <a:t>Our operators combine rigorous technical training with a people-first mindset. </a:t>
            </a:r>
          </a:p>
          <a:p>
            <a:pPr>
              <a:lnSpc>
                <a:spcPct val="110000"/>
              </a:lnSpc>
              <a:spcBef>
                <a:spcPts val="0"/>
              </a:spcBef>
              <a:spcAft>
                <a:spcPts val="1200"/>
              </a:spcAft>
            </a:pPr>
            <a:r>
              <a:rPr lang="en-US" sz="1200" dirty="0">
                <a:latin typeface="Gotham XNarrow Book" pitchFamily="50" charset="0"/>
              </a:rPr>
              <a:t>You get responsive, human support from professionals who treat every incident as if it were their own business at risk.</a:t>
            </a:r>
          </a:p>
        </p:txBody>
      </p:sp>
      <p:sp>
        <p:nvSpPr>
          <p:cNvPr id="18" name="Rectangle 17">
            <a:extLst>
              <a:ext uri="{FF2B5EF4-FFF2-40B4-BE49-F238E27FC236}">
                <a16:creationId xmlns:a16="http://schemas.microsoft.com/office/drawing/2014/main" id="{1C19EE0C-72D9-5C97-3B51-5DEEBE1976BE}"/>
              </a:ext>
            </a:extLst>
          </p:cNvPr>
          <p:cNvSpPr/>
          <p:nvPr/>
        </p:nvSpPr>
        <p:spPr>
          <a:xfrm>
            <a:off x="9266020" y="1490393"/>
            <a:ext cx="2395727" cy="355963"/>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tIns="91440" bIns="91440" rtlCol="0" anchor="ctr"/>
          <a:lstStyle/>
          <a:p>
            <a:pPr algn="ctr"/>
            <a:r>
              <a:rPr lang="en-US" sz="1050" dirty="0">
                <a:latin typeface="Gotham Medium" panose="02000604030000020004" pitchFamily="2" charset="0"/>
              </a:rPr>
              <a:t>HIGHLY-TRAINED OPERATORS</a:t>
            </a:r>
          </a:p>
        </p:txBody>
      </p:sp>
      <p:sp>
        <p:nvSpPr>
          <p:cNvPr id="19" name="Text Placeholder 1">
            <a:extLst>
              <a:ext uri="{FF2B5EF4-FFF2-40B4-BE49-F238E27FC236}">
                <a16:creationId xmlns:a16="http://schemas.microsoft.com/office/drawing/2014/main" id="{21F275D5-265F-B82A-C97A-78EE0C67418D}"/>
              </a:ext>
            </a:extLst>
          </p:cNvPr>
          <p:cNvSpPr txBox="1">
            <a:spLocks/>
          </p:cNvSpPr>
          <p:nvPr/>
        </p:nvSpPr>
        <p:spPr>
          <a:xfrm>
            <a:off x="4088666" y="4295412"/>
            <a:ext cx="2447047" cy="1908961"/>
          </a:xfrm>
          <a:prstGeom prst="rect">
            <a:avLst/>
          </a:prstGeom>
          <a:solidFill>
            <a:schemeClr val="bg1">
              <a:lumMod val="95000"/>
            </a:schemeClr>
          </a:solidFill>
        </p:spPr>
        <p:txBody>
          <a:bodyPr vert="horz" lIns="91440" tIns="18288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1200"/>
              </a:spcAft>
            </a:pPr>
            <a:r>
              <a:rPr lang="en-US" sz="1200" dirty="0">
                <a:latin typeface="Gotham XNarrow Book" pitchFamily="50" charset="0"/>
              </a:rPr>
              <a:t>We maintain active relationships with local law enforcement to ensure fast, coordinated response.</a:t>
            </a:r>
          </a:p>
          <a:p>
            <a:pPr>
              <a:lnSpc>
                <a:spcPct val="100000"/>
              </a:lnSpc>
              <a:spcBef>
                <a:spcPts val="0"/>
              </a:spcBef>
              <a:spcAft>
                <a:spcPts val="1200"/>
              </a:spcAft>
            </a:pPr>
            <a:r>
              <a:rPr lang="en-US" sz="1200" dirty="0">
                <a:latin typeface="Gotham XNarrow Book" pitchFamily="50" charset="0"/>
              </a:rPr>
              <a:t>Video-verified incidents are prioritized, helping authorities act quickly and accurately when a threat occurs.</a:t>
            </a:r>
            <a:endParaRPr lang="en-US" sz="1200" dirty="0">
              <a:solidFill>
                <a:schemeClr val="tx1">
                  <a:lumMod val="85000"/>
                  <a:lumOff val="15000"/>
                </a:schemeClr>
              </a:solidFill>
              <a:latin typeface="Gotham XNarrow Book" pitchFamily="50" charset="0"/>
            </a:endParaRPr>
          </a:p>
        </p:txBody>
      </p:sp>
      <p:sp>
        <p:nvSpPr>
          <p:cNvPr id="20" name="Rectangle 19">
            <a:extLst>
              <a:ext uri="{FF2B5EF4-FFF2-40B4-BE49-F238E27FC236}">
                <a16:creationId xmlns:a16="http://schemas.microsoft.com/office/drawing/2014/main" id="{10E53251-1FB5-C993-4A04-FEF0F9247F62}"/>
              </a:ext>
            </a:extLst>
          </p:cNvPr>
          <p:cNvSpPr/>
          <p:nvPr/>
        </p:nvSpPr>
        <p:spPr>
          <a:xfrm>
            <a:off x="4089064" y="3911843"/>
            <a:ext cx="2446648" cy="383570"/>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tIns="91440" bIns="91440" rtlCol="0" anchor="ctr"/>
          <a:lstStyle/>
          <a:p>
            <a:pPr algn="ctr"/>
            <a:r>
              <a:rPr lang="en-US" sz="1050" dirty="0">
                <a:latin typeface="Gotham Medium" panose="02000604030000020004" pitchFamily="2" charset="0"/>
              </a:rPr>
              <a:t>DIRECT LINE TO LOCAL LAW ENFORCEMENT</a:t>
            </a:r>
          </a:p>
        </p:txBody>
      </p:sp>
      <p:sp>
        <p:nvSpPr>
          <p:cNvPr id="21" name="Text Placeholder 1">
            <a:extLst>
              <a:ext uri="{FF2B5EF4-FFF2-40B4-BE49-F238E27FC236}">
                <a16:creationId xmlns:a16="http://schemas.microsoft.com/office/drawing/2014/main" id="{4522B706-2C74-71C5-5691-D8DA66E9D5C9}"/>
              </a:ext>
            </a:extLst>
          </p:cNvPr>
          <p:cNvSpPr txBox="1">
            <a:spLocks/>
          </p:cNvSpPr>
          <p:nvPr/>
        </p:nvSpPr>
        <p:spPr>
          <a:xfrm>
            <a:off x="6703003" y="4295412"/>
            <a:ext cx="2395728" cy="1908961"/>
          </a:xfrm>
          <a:prstGeom prst="rect">
            <a:avLst/>
          </a:prstGeom>
          <a:solidFill>
            <a:schemeClr val="bg1">
              <a:lumMod val="95000"/>
            </a:schemeClr>
          </a:solidFill>
        </p:spPr>
        <p:txBody>
          <a:bodyPr vert="horz" lIns="91440" tIns="18288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1200"/>
              </a:spcAft>
            </a:pPr>
            <a:r>
              <a:rPr lang="en-US" sz="1200" dirty="0">
                <a:latin typeface="Gotham XNarrow Book" pitchFamily="50" charset="0"/>
              </a:rPr>
              <a:t>We integrate seamlessly with most major camera systems and existing infrastructure. </a:t>
            </a:r>
          </a:p>
          <a:p>
            <a:pPr>
              <a:lnSpc>
                <a:spcPct val="100000"/>
              </a:lnSpc>
              <a:spcBef>
                <a:spcPts val="0"/>
              </a:spcBef>
              <a:spcAft>
                <a:spcPts val="1200"/>
              </a:spcAft>
            </a:pPr>
            <a:r>
              <a:rPr lang="en-US" sz="1200" dirty="0">
                <a:latin typeface="Gotham XNarrow Book" pitchFamily="50" charset="0"/>
              </a:rPr>
              <a:t>Upgrades are only recommended when they meaningfully enhance visibility, coverage, or monitoring performance.</a:t>
            </a:r>
            <a:endParaRPr lang="en-US" sz="1200" dirty="0">
              <a:solidFill>
                <a:schemeClr val="tx1">
                  <a:lumMod val="85000"/>
                  <a:lumOff val="15000"/>
                </a:schemeClr>
              </a:solidFill>
              <a:latin typeface="Gotham XNarrow Book" pitchFamily="50" charset="0"/>
            </a:endParaRPr>
          </a:p>
        </p:txBody>
      </p:sp>
      <p:sp>
        <p:nvSpPr>
          <p:cNvPr id="22" name="Rectangle 21">
            <a:extLst>
              <a:ext uri="{FF2B5EF4-FFF2-40B4-BE49-F238E27FC236}">
                <a16:creationId xmlns:a16="http://schemas.microsoft.com/office/drawing/2014/main" id="{F816CE05-5A3E-37F1-29CA-0649632C58A3}"/>
              </a:ext>
            </a:extLst>
          </p:cNvPr>
          <p:cNvSpPr/>
          <p:nvPr/>
        </p:nvSpPr>
        <p:spPr>
          <a:xfrm>
            <a:off x="6703400" y="3911843"/>
            <a:ext cx="2395729" cy="383569"/>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tIns="91440" bIns="91440" rtlCol="0" anchor="ctr"/>
          <a:lstStyle/>
          <a:p>
            <a:pPr algn="ctr"/>
            <a:r>
              <a:rPr lang="en-US" sz="1050" dirty="0">
                <a:latin typeface="Gotham Medium" panose="02000604030000020004" pitchFamily="2" charset="0"/>
              </a:rPr>
              <a:t>CAMERA AGNOSTIC </a:t>
            </a:r>
          </a:p>
        </p:txBody>
      </p:sp>
      <p:sp>
        <p:nvSpPr>
          <p:cNvPr id="23" name="Text Placeholder 1">
            <a:extLst>
              <a:ext uri="{FF2B5EF4-FFF2-40B4-BE49-F238E27FC236}">
                <a16:creationId xmlns:a16="http://schemas.microsoft.com/office/drawing/2014/main" id="{2F889792-ED6E-EE31-C634-937770DDB0F4}"/>
              </a:ext>
            </a:extLst>
          </p:cNvPr>
          <p:cNvSpPr txBox="1">
            <a:spLocks/>
          </p:cNvSpPr>
          <p:nvPr/>
        </p:nvSpPr>
        <p:spPr>
          <a:xfrm>
            <a:off x="9265623" y="4267930"/>
            <a:ext cx="2395728" cy="1936443"/>
          </a:xfrm>
          <a:prstGeom prst="rect">
            <a:avLst/>
          </a:prstGeom>
          <a:solidFill>
            <a:schemeClr val="bg1">
              <a:lumMod val="95000"/>
            </a:schemeClr>
          </a:solidFill>
        </p:spPr>
        <p:txBody>
          <a:bodyPr vert="horz" lIns="91440" tIns="18288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1200"/>
              </a:spcAft>
            </a:pPr>
            <a:r>
              <a:rPr lang="en-US" sz="1200" dirty="0">
                <a:latin typeface="Gotham XNarrow Book" pitchFamily="50" charset="0"/>
              </a:rPr>
              <a:t>Whether you manage one store or twenty, our systems scale effortlessly while maintaining consistency across every site.</a:t>
            </a:r>
          </a:p>
          <a:p>
            <a:pPr>
              <a:lnSpc>
                <a:spcPct val="100000"/>
              </a:lnSpc>
              <a:spcBef>
                <a:spcPts val="0"/>
              </a:spcBef>
              <a:spcAft>
                <a:spcPts val="1200"/>
              </a:spcAft>
            </a:pPr>
            <a:r>
              <a:rPr lang="en-US" sz="1200" dirty="0">
                <a:latin typeface="Gotham XNarrow Book" pitchFamily="50" charset="0"/>
              </a:rPr>
              <a:t>Unified reporting and procedures keep your entire footprint secure and synchronized.</a:t>
            </a:r>
            <a:endParaRPr lang="en-US" sz="1200" dirty="0">
              <a:solidFill>
                <a:schemeClr val="tx1">
                  <a:lumMod val="85000"/>
                  <a:lumOff val="15000"/>
                </a:schemeClr>
              </a:solidFill>
              <a:latin typeface="Gotham XNarrow Book" pitchFamily="50" charset="0"/>
            </a:endParaRPr>
          </a:p>
        </p:txBody>
      </p:sp>
      <p:sp>
        <p:nvSpPr>
          <p:cNvPr id="24" name="Rectangle 23">
            <a:extLst>
              <a:ext uri="{FF2B5EF4-FFF2-40B4-BE49-F238E27FC236}">
                <a16:creationId xmlns:a16="http://schemas.microsoft.com/office/drawing/2014/main" id="{56EB6F98-CB68-F354-27AF-1C691126A2DC}"/>
              </a:ext>
            </a:extLst>
          </p:cNvPr>
          <p:cNvSpPr/>
          <p:nvPr/>
        </p:nvSpPr>
        <p:spPr>
          <a:xfrm>
            <a:off x="9266020" y="3911843"/>
            <a:ext cx="2395727" cy="355963"/>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tIns="91440" bIns="91440" rtlCol="0" anchor="ctr"/>
          <a:lstStyle/>
          <a:p>
            <a:pPr algn="ctr"/>
            <a:r>
              <a:rPr lang="en-US" sz="1050" dirty="0">
                <a:latin typeface="Gotham Medium" panose="02000604030000020004" pitchFamily="2" charset="0"/>
              </a:rPr>
              <a:t>SCALABLE AND CUSTOMIZABLE</a:t>
            </a:r>
          </a:p>
        </p:txBody>
      </p:sp>
    </p:spTree>
    <p:extLst>
      <p:ext uri="{BB962C8B-B14F-4D97-AF65-F5344CB8AC3E}">
        <p14:creationId xmlns:p14="http://schemas.microsoft.com/office/powerpoint/2010/main" val="352799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12E5F-F96A-61B0-AC3A-4B01EFA550A3}"/>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27C98232-83C3-35E5-BD1B-FBEFB4EE11EE}"/>
              </a:ext>
            </a:extLst>
          </p:cNvPr>
          <p:cNvPicPr>
            <a:picLocks noChangeAspect="1"/>
          </p:cNvPicPr>
          <p:nvPr/>
        </p:nvPicPr>
        <p:blipFill rotWithShape="1">
          <a:blip r:embed="rId2"/>
          <a:srcRect l="6037" r="7323"/>
          <a:stretch/>
        </p:blipFill>
        <p:spPr>
          <a:xfrm>
            <a:off x="7337806" y="1501715"/>
            <a:ext cx="2145884" cy="1651703"/>
          </a:xfrm>
          <a:prstGeom prst="rect">
            <a:avLst/>
          </a:prstGeom>
        </p:spPr>
      </p:pic>
      <p:pic>
        <p:nvPicPr>
          <p:cNvPr id="25" name="Picture 24">
            <a:extLst>
              <a:ext uri="{FF2B5EF4-FFF2-40B4-BE49-F238E27FC236}">
                <a16:creationId xmlns:a16="http://schemas.microsoft.com/office/drawing/2014/main" id="{BA3E0084-8F28-3C9E-877B-3E6CC6DD897C}"/>
              </a:ext>
            </a:extLst>
          </p:cNvPr>
          <p:cNvPicPr>
            <a:picLocks noChangeAspect="1"/>
          </p:cNvPicPr>
          <p:nvPr/>
        </p:nvPicPr>
        <p:blipFill rotWithShape="1">
          <a:blip r:embed="rId3"/>
          <a:srcRect l="21448" t="-1" r="4144" b="-5"/>
          <a:stretch/>
        </p:blipFill>
        <p:spPr>
          <a:xfrm>
            <a:off x="5060504" y="1491819"/>
            <a:ext cx="2151089" cy="1651704"/>
          </a:xfrm>
          <a:prstGeom prst="rect">
            <a:avLst/>
          </a:prstGeom>
        </p:spPr>
      </p:pic>
      <p:pic>
        <p:nvPicPr>
          <p:cNvPr id="20" name="Picture 19" descr="A picture containing text, screenshot, brochure&#10;&#10;Description automatically generated">
            <a:extLst>
              <a:ext uri="{FF2B5EF4-FFF2-40B4-BE49-F238E27FC236}">
                <a16:creationId xmlns:a16="http://schemas.microsoft.com/office/drawing/2014/main" id="{C6F0510D-667D-F13A-4506-5B497C2DB464}"/>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9599836" y="1501715"/>
            <a:ext cx="2143653" cy="1872850"/>
          </a:xfrm>
          <a:prstGeom prst="rect">
            <a:avLst/>
          </a:prstGeom>
        </p:spPr>
      </p:pic>
      <p:sp>
        <p:nvSpPr>
          <p:cNvPr id="3" name="Title 2">
            <a:extLst>
              <a:ext uri="{FF2B5EF4-FFF2-40B4-BE49-F238E27FC236}">
                <a16:creationId xmlns:a16="http://schemas.microsoft.com/office/drawing/2014/main" id="{4BC267D3-F166-BF90-E64B-FE5824E6546A}"/>
              </a:ext>
            </a:extLst>
          </p:cNvPr>
          <p:cNvSpPr>
            <a:spLocks noGrp="1"/>
          </p:cNvSpPr>
          <p:nvPr>
            <p:ph type="title"/>
          </p:nvPr>
        </p:nvSpPr>
        <p:spPr/>
        <p:txBody>
          <a:bodyPr/>
          <a:lstStyle/>
          <a:p>
            <a:r>
              <a:rPr lang="en-US" dirty="0">
                <a:solidFill>
                  <a:srgbClr val="003057"/>
                </a:solidFill>
              </a:rPr>
              <a:t>In Action Timeline (Sample)</a:t>
            </a:r>
          </a:p>
        </p:txBody>
      </p:sp>
      <p:sp>
        <p:nvSpPr>
          <p:cNvPr id="6" name="Text Placeholder 1">
            <a:extLst>
              <a:ext uri="{FF2B5EF4-FFF2-40B4-BE49-F238E27FC236}">
                <a16:creationId xmlns:a16="http://schemas.microsoft.com/office/drawing/2014/main" id="{0450D30E-EE4E-0D64-7F54-E632E3D0D2CF}"/>
              </a:ext>
            </a:extLst>
          </p:cNvPr>
          <p:cNvSpPr txBox="1">
            <a:spLocks/>
          </p:cNvSpPr>
          <p:nvPr/>
        </p:nvSpPr>
        <p:spPr>
          <a:xfrm>
            <a:off x="457201" y="3465768"/>
            <a:ext cx="2151088" cy="2845186"/>
          </a:xfrm>
          <a:prstGeom prst="rect">
            <a:avLst/>
          </a:prstGeom>
          <a:solidFill>
            <a:schemeClr val="bg1">
              <a:lumMod val="95000"/>
            </a:schemeClr>
          </a:solidFill>
        </p:spPr>
        <p:txBody>
          <a:bodyPr vert="horz" lIns="91440" tIns="18288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1120"/>
              </a:lnSpc>
            </a:pPr>
            <a:r>
              <a:rPr lang="en-US" sz="1200" dirty="0">
                <a:latin typeface="Gotham XNarrow Book" pitchFamily="50" charset="0"/>
              </a:rPr>
              <a:t>Global Guardian installed advanced video analytics, upgraded the store’s perimeter cameras, and established custom SOPs (Standard Operating Procedures) aligned with the jewelry retailer’s policies.</a:t>
            </a:r>
          </a:p>
          <a:p>
            <a:pPr>
              <a:lnSpc>
                <a:spcPts val="1120"/>
              </a:lnSpc>
            </a:pPr>
            <a:r>
              <a:rPr lang="en-US" sz="1200" dirty="0">
                <a:latin typeface="Gotham XNarrow Book" pitchFamily="50" charset="0"/>
              </a:rPr>
              <a:t>Cameras were configured to trigger alarms for unusual vehicle movement or perimeter breaches after hours.</a:t>
            </a:r>
          </a:p>
          <a:p>
            <a:pPr>
              <a:lnSpc>
                <a:spcPts val="1120"/>
              </a:lnSpc>
            </a:pPr>
            <a:r>
              <a:rPr lang="en-US" sz="1200" dirty="0">
                <a:latin typeface="Gotham XNarrow Book" pitchFamily="50" charset="0"/>
              </a:rPr>
              <a:t>Two-way audio talk-down systems were connected to the 24/7 Security Operations Center (SOC).</a:t>
            </a:r>
          </a:p>
          <a:p>
            <a:pPr>
              <a:lnSpc>
                <a:spcPts val="1120"/>
              </a:lnSpc>
            </a:pPr>
            <a:r>
              <a:rPr lang="en-US" sz="1200" dirty="0">
                <a:latin typeface="Gotham XNarrow Book" pitchFamily="50" charset="0"/>
              </a:rPr>
              <a:t>The client’s management team was integrated into the real-time notification chain</a:t>
            </a:r>
            <a:r>
              <a:rPr lang="en-US" sz="1200" dirty="0"/>
              <a:t>.</a:t>
            </a:r>
          </a:p>
        </p:txBody>
      </p:sp>
      <p:sp>
        <p:nvSpPr>
          <p:cNvPr id="12" name="Text Placeholder 1">
            <a:extLst>
              <a:ext uri="{FF2B5EF4-FFF2-40B4-BE49-F238E27FC236}">
                <a16:creationId xmlns:a16="http://schemas.microsoft.com/office/drawing/2014/main" id="{84C830A0-800B-BD4A-7B55-0AFE5CE18165}"/>
              </a:ext>
            </a:extLst>
          </p:cNvPr>
          <p:cNvSpPr txBox="1">
            <a:spLocks/>
          </p:cNvSpPr>
          <p:nvPr/>
        </p:nvSpPr>
        <p:spPr>
          <a:xfrm>
            <a:off x="2783763" y="3465767"/>
            <a:ext cx="2151088" cy="2845186"/>
          </a:xfrm>
          <a:prstGeom prst="rect">
            <a:avLst/>
          </a:prstGeom>
          <a:solidFill>
            <a:schemeClr val="bg1">
              <a:lumMod val="95000"/>
            </a:schemeClr>
          </a:solidFill>
        </p:spPr>
        <p:txBody>
          <a:bodyPr vert="horz" lIns="91440" tIns="18288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1120"/>
              </a:lnSpc>
            </a:pPr>
            <a:r>
              <a:rPr lang="en-US" sz="1000" dirty="0">
                <a:latin typeface="Gotham XNarrow Book" pitchFamily="50" charset="0"/>
              </a:rPr>
              <a:t>At approximately 12:47 AM, Global Guardian’s AI analytics system detects unauthorized movement near the store’s rear entrance. A vehicle idling without headlights is observed on camera.</a:t>
            </a:r>
          </a:p>
          <a:p>
            <a:pPr>
              <a:lnSpc>
                <a:spcPts val="1120"/>
              </a:lnSpc>
            </a:pPr>
            <a:r>
              <a:rPr lang="en-US" sz="1000" dirty="0">
                <a:latin typeface="Gotham XNarrow Book" pitchFamily="50" charset="0"/>
              </a:rPr>
              <a:t>An alert is immediately triggered at Global Guardian’s 24/7 SOC.</a:t>
            </a:r>
          </a:p>
          <a:p>
            <a:pPr>
              <a:lnSpc>
                <a:spcPts val="1120"/>
              </a:lnSpc>
            </a:pPr>
            <a:r>
              <a:rPr lang="en-US" sz="1000" dirty="0">
                <a:latin typeface="Gotham XNarrow Book" pitchFamily="50" charset="0"/>
              </a:rPr>
              <a:t>A trained operator verifies the feed, confirming two masked individuals attempting to force entry using crowbars.</a:t>
            </a:r>
          </a:p>
          <a:p>
            <a:pPr>
              <a:lnSpc>
                <a:spcPts val="1120"/>
              </a:lnSpc>
            </a:pPr>
            <a:r>
              <a:rPr lang="en-US" sz="1000" dirty="0">
                <a:latin typeface="Gotham XNarrow Book" pitchFamily="50" charset="0"/>
              </a:rPr>
              <a:t>The incident is upgraded to a high-priority alert.</a:t>
            </a:r>
          </a:p>
        </p:txBody>
      </p:sp>
      <p:sp>
        <p:nvSpPr>
          <p:cNvPr id="14" name="Text Placeholder 1">
            <a:extLst>
              <a:ext uri="{FF2B5EF4-FFF2-40B4-BE49-F238E27FC236}">
                <a16:creationId xmlns:a16="http://schemas.microsoft.com/office/drawing/2014/main" id="{62E0CC69-12A7-8849-1E6C-ED4313EE5E85}"/>
              </a:ext>
            </a:extLst>
          </p:cNvPr>
          <p:cNvSpPr txBox="1">
            <a:spLocks/>
          </p:cNvSpPr>
          <p:nvPr/>
        </p:nvSpPr>
        <p:spPr>
          <a:xfrm>
            <a:off x="5060505" y="3465767"/>
            <a:ext cx="2151088" cy="2845186"/>
          </a:xfrm>
          <a:prstGeom prst="rect">
            <a:avLst/>
          </a:prstGeom>
          <a:solidFill>
            <a:schemeClr val="bg1">
              <a:lumMod val="95000"/>
            </a:schemeClr>
          </a:solidFill>
        </p:spPr>
        <p:txBody>
          <a:bodyPr vert="horz" lIns="91440" tIns="18288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1120"/>
              </a:lnSpc>
            </a:pPr>
            <a:r>
              <a:rPr lang="en-US" sz="1000" dirty="0">
                <a:latin typeface="Gotham XNarrow Book" pitchFamily="50" charset="0"/>
              </a:rPr>
              <a:t>The suspects attempt to breach the store’s rear security door.</a:t>
            </a:r>
          </a:p>
          <a:p>
            <a:pPr>
              <a:lnSpc>
                <a:spcPts val="1120"/>
              </a:lnSpc>
            </a:pPr>
            <a:r>
              <a:rPr lang="en-US" sz="1000" dirty="0">
                <a:latin typeface="Gotham XNarrow Book" pitchFamily="50" charset="0"/>
              </a:rPr>
              <a:t>The SOC operator issues a live warning over the loudspeaker: “This property is monitored by Global Guardian. Law enforcement is </a:t>
            </a:r>
            <a:r>
              <a:rPr lang="en-US" sz="1000" dirty="0" err="1">
                <a:latin typeface="Gotham XNarrow Book" pitchFamily="50" charset="0"/>
              </a:rPr>
              <a:t>en</a:t>
            </a:r>
            <a:r>
              <a:rPr lang="en-US" sz="1000" dirty="0">
                <a:latin typeface="Gotham XNarrow Book" pitchFamily="50" charset="0"/>
              </a:rPr>
              <a:t> route.”</a:t>
            </a:r>
          </a:p>
          <a:p>
            <a:pPr>
              <a:lnSpc>
                <a:spcPts val="1120"/>
              </a:lnSpc>
            </a:pPr>
            <a:r>
              <a:rPr lang="en-US" sz="1000" dirty="0">
                <a:latin typeface="Gotham XNarrow Book" pitchFamily="50" charset="0"/>
              </a:rPr>
              <a:t>Police are dispatched via Global Guardian’s direct emergency network, and the client’s emergency contact is notified per SOP.</a:t>
            </a:r>
          </a:p>
          <a:p>
            <a:pPr>
              <a:lnSpc>
                <a:spcPts val="1120"/>
              </a:lnSpc>
            </a:pPr>
            <a:r>
              <a:rPr lang="en-US" sz="1000" dirty="0">
                <a:latin typeface="Gotham XNarrow Book" pitchFamily="50" charset="0"/>
              </a:rPr>
              <a:t>Startled, the suspects flee within seconds, abandoning their tools and vehicle.</a:t>
            </a:r>
          </a:p>
        </p:txBody>
      </p:sp>
      <p:sp>
        <p:nvSpPr>
          <p:cNvPr id="16" name="Text Placeholder 1">
            <a:extLst>
              <a:ext uri="{FF2B5EF4-FFF2-40B4-BE49-F238E27FC236}">
                <a16:creationId xmlns:a16="http://schemas.microsoft.com/office/drawing/2014/main" id="{64BE3DBB-321F-8026-820B-E216BB523C20}"/>
              </a:ext>
            </a:extLst>
          </p:cNvPr>
          <p:cNvSpPr txBox="1">
            <a:spLocks/>
          </p:cNvSpPr>
          <p:nvPr/>
        </p:nvSpPr>
        <p:spPr>
          <a:xfrm>
            <a:off x="7335009" y="3465767"/>
            <a:ext cx="2151088" cy="2845186"/>
          </a:xfrm>
          <a:prstGeom prst="rect">
            <a:avLst/>
          </a:prstGeom>
          <a:solidFill>
            <a:schemeClr val="bg1">
              <a:lumMod val="95000"/>
            </a:schemeClr>
          </a:solidFill>
        </p:spPr>
        <p:txBody>
          <a:bodyPr vert="horz" lIns="91440" tIns="18288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1120"/>
              </a:lnSpc>
            </a:pPr>
            <a:r>
              <a:rPr lang="en-US" sz="1000" dirty="0">
                <a:latin typeface="Gotham XNarrow Book" pitchFamily="50" charset="0"/>
              </a:rPr>
              <a:t>Local police arrive approximately five minutes after the initial alert, as directed by Global Guardian.</a:t>
            </a:r>
          </a:p>
          <a:p>
            <a:pPr>
              <a:lnSpc>
                <a:spcPts val="1120"/>
              </a:lnSpc>
            </a:pPr>
            <a:r>
              <a:rPr lang="en-US" sz="1000" dirty="0">
                <a:latin typeface="Gotham XNarrow Book" pitchFamily="50" charset="0"/>
              </a:rPr>
              <a:t>The SOC maintains visual contact and relays real-time updates to responding officers.</a:t>
            </a:r>
          </a:p>
          <a:p>
            <a:pPr>
              <a:lnSpc>
                <a:spcPts val="1120"/>
              </a:lnSpc>
            </a:pPr>
            <a:r>
              <a:rPr lang="en-US" sz="1000" dirty="0">
                <a:latin typeface="Gotham XNarrow Book" pitchFamily="50" charset="0"/>
              </a:rPr>
              <a:t>Police secure the perimeter and begin an on-site investigation.</a:t>
            </a:r>
          </a:p>
          <a:p>
            <a:pPr>
              <a:lnSpc>
                <a:spcPts val="1120"/>
              </a:lnSpc>
            </a:pPr>
            <a:r>
              <a:rPr lang="en-US" sz="1000" dirty="0">
                <a:latin typeface="Gotham XNarrow Book" pitchFamily="50" charset="0"/>
              </a:rPr>
              <a:t>Footage and timestamps from Global Guardian’s system are digitally logged and shared with authorities for evidence.</a:t>
            </a:r>
          </a:p>
        </p:txBody>
      </p:sp>
      <p:sp>
        <p:nvSpPr>
          <p:cNvPr id="18" name="Text Placeholder 1">
            <a:extLst>
              <a:ext uri="{FF2B5EF4-FFF2-40B4-BE49-F238E27FC236}">
                <a16:creationId xmlns:a16="http://schemas.microsoft.com/office/drawing/2014/main" id="{96C44E89-1DC2-F604-5B04-A6BB03E8D7E9}"/>
              </a:ext>
            </a:extLst>
          </p:cNvPr>
          <p:cNvSpPr txBox="1">
            <a:spLocks/>
          </p:cNvSpPr>
          <p:nvPr/>
        </p:nvSpPr>
        <p:spPr>
          <a:xfrm>
            <a:off x="9608690" y="3465766"/>
            <a:ext cx="2143654" cy="2845186"/>
          </a:xfrm>
          <a:prstGeom prst="rect">
            <a:avLst/>
          </a:prstGeom>
          <a:solidFill>
            <a:schemeClr val="bg1">
              <a:lumMod val="95000"/>
            </a:schemeClr>
          </a:solidFill>
        </p:spPr>
        <p:txBody>
          <a:bodyPr vert="horz" lIns="91440" tIns="18288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1120"/>
              </a:lnSpc>
            </a:pPr>
            <a:r>
              <a:rPr lang="en-US" sz="1000" dirty="0">
                <a:latin typeface="Gotham XNarrow Book" pitchFamily="50" charset="0"/>
              </a:rPr>
              <a:t>Once the threat is neutralized, Global Guardian’s SOC contacts the store’s management to provide a full incident debrief.</a:t>
            </a:r>
          </a:p>
          <a:p>
            <a:pPr>
              <a:lnSpc>
                <a:spcPts val="1120"/>
              </a:lnSpc>
            </a:pPr>
            <a:r>
              <a:rPr lang="en-US" sz="1000" dirty="0">
                <a:latin typeface="Gotham XNarrow Book" pitchFamily="50" charset="0"/>
              </a:rPr>
              <a:t>A summary report detailing event detection, timeline, actions, and outcomes is delivered within hours.</a:t>
            </a:r>
          </a:p>
          <a:p>
            <a:pPr>
              <a:lnSpc>
                <a:spcPts val="1120"/>
              </a:lnSpc>
            </a:pPr>
            <a:r>
              <a:rPr lang="en-US" sz="1000" dirty="0">
                <a:latin typeface="Gotham XNarrow Book" pitchFamily="50" charset="0"/>
              </a:rPr>
              <a:t>The recorded footage is archived for potential prosecution.</a:t>
            </a:r>
          </a:p>
          <a:p>
            <a:pPr>
              <a:lnSpc>
                <a:spcPts val="1120"/>
              </a:lnSpc>
            </a:pPr>
            <a:r>
              <a:rPr lang="en-US" sz="1000" dirty="0">
                <a:latin typeface="Gotham XNarrow Book" pitchFamily="50" charset="0"/>
              </a:rPr>
              <a:t>A post-incident review meeting is scheduled to evaluate SOPs and implement further deterrence measures (e.g., upgraded motion zones, lighting adjustments).</a:t>
            </a:r>
          </a:p>
        </p:txBody>
      </p:sp>
      <p:pic>
        <p:nvPicPr>
          <p:cNvPr id="22" name="Picture 21">
            <a:extLst>
              <a:ext uri="{FF2B5EF4-FFF2-40B4-BE49-F238E27FC236}">
                <a16:creationId xmlns:a16="http://schemas.microsoft.com/office/drawing/2014/main" id="{F0DE5005-5466-8AAE-9A16-94D208FDF0D9}"/>
              </a:ext>
            </a:extLst>
          </p:cNvPr>
          <p:cNvPicPr>
            <a:picLocks noChangeAspect="1"/>
          </p:cNvPicPr>
          <p:nvPr/>
        </p:nvPicPr>
        <p:blipFill rotWithShape="1">
          <a:blip r:embed="rId5"/>
          <a:srcRect t="1110" r="27888" b="-1110"/>
          <a:stretch/>
        </p:blipFill>
        <p:spPr>
          <a:xfrm>
            <a:off x="457200" y="1501715"/>
            <a:ext cx="2151088" cy="1626146"/>
          </a:xfrm>
          <a:prstGeom prst="rect">
            <a:avLst/>
          </a:prstGeom>
        </p:spPr>
      </p:pic>
      <p:pic>
        <p:nvPicPr>
          <p:cNvPr id="23" name="Picture 2" descr="Perilous Encounter: Robbery in Jeweler's Domain">
            <a:extLst>
              <a:ext uri="{FF2B5EF4-FFF2-40B4-BE49-F238E27FC236}">
                <a16:creationId xmlns:a16="http://schemas.microsoft.com/office/drawing/2014/main" id="{F2A7D1FE-0901-BCE5-347C-7040894E5EB8}"/>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a:fillRect/>
          </a:stretch>
        </p:blipFill>
        <p:spPr bwMode="auto">
          <a:xfrm>
            <a:off x="2783203" y="1501715"/>
            <a:ext cx="2151088" cy="160808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17D199C1-3F32-C2C3-5139-404359F7136C}"/>
              </a:ext>
            </a:extLst>
          </p:cNvPr>
          <p:cNvSpPr/>
          <p:nvPr/>
        </p:nvSpPr>
        <p:spPr>
          <a:xfrm>
            <a:off x="457201" y="3109807"/>
            <a:ext cx="2151088" cy="355960"/>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latin typeface="Gotham Medium" panose="02000604030000020004" pitchFamily="2" charset="0"/>
              </a:rPr>
              <a:t>PRE-INCIDENT SETUP</a:t>
            </a:r>
          </a:p>
        </p:txBody>
      </p:sp>
      <p:sp>
        <p:nvSpPr>
          <p:cNvPr id="13" name="Rectangle 12">
            <a:extLst>
              <a:ext uri="{FF2B5EF4-FFF2-40B4-BE49-F238E27FC236}">
                <a16:creationId xmlns:a16="http://schemas.microsoft.com/office/drawing/2014/main" id="{0FC8A53A-F933-8587-867F-B6153E9E8150}"/>
              </a:ext>
            </a:extLst>
          </p:cNvPr>
          <p:cNvSpPr/>
          <p:nvPr/>
        </p:nvSpPr>
        <p:spPr>
          <a:xfrm>
            <a:off x="2783763" y="3109806"/>
            <a:ext cx="2151088" cy="355960"/>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latin typeface="Gotham Medium" panose="02000604030000020004" pitchFamily="2" charset="0"/>
              </a:rPr>
              <a:t>DETECTION AND ALERT</a:t>
            </a:r>
          </a:p>
        </p:txBody>
      </p:sp>
      <p:sp>
        <p:nvSpPr>
          <p:cNvPr id="15" name="Rectangle 14">
            <a:extLst>
              <a:ext uri="{FF2B5EF4-FFF2-40B4-BE49-F238E27FC236}">
                <a16:creationId xmlns:a16="http://schemas.microsoft.com/office/drawing/2014/main" id="{CD689A71-99D7-B7B1-6550-FB72B66C4A8A}"/>
              </a:ext>
            </a:extLst>
          </p:cNvPr>
          <p:cNvSpPr/>
          <p:nvPr/>
        </p:nvSpPr>
        <p:spPr>
          <a:xfrm>
            <a:off x="5060506" y="3109805"/>
            <a:ext cx="2151088" cy="355961"/>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latin typeface="Gotham Medium" panose="02000604030000020004" pitchFamily="2" charset="0"/>
              </a:rPr>
              <a:t>TALK DOWN AND ENGAGE</a:t>
            </a:r>
          </a:p>
        </p:txBody>
      </p:sp>
      <p:sp>
        <p:nvSpPr>
          <p:cNvPr id="17" name="Rectangle 16">
            <a:extLst>
              <a:ext uri="{FF2B5EF4-FFF2-40B4-BE49-F238E27FC236}">
                <a16:creationId xmlns:a16="http://schemas.microsoft.com/office/drawing/2014/main" id="{92E5ECCA-DA13-88F7-C076-883A9E45D923}"/>
              </a:ext>
            </a:extLst>
          </p:cNvPr>
          <p:cNvSpPr/>
          <p:nvPr/>
        </p:nvSpPr>
        <p:spPr>
          <a:xfrm>
            <a:off x="7335009" y="3109805"/>
            <a:ext cx="2148680" cy="355961"/>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latin typeface="Gotham Medium" panose="02000604030000020004" pitchFamily="2" charset="0"/>
              </a:rPr>
              <a:t>LAW ENFORCEMENT ARRIVES</a:t>
            </a:r>
          </a:p>
        </p:txBody>
      </p:sp>
      <p:sp>
        <p:nvSpPr>
          <p:cNvPr id="19" name="Rectangle 18">
            <a:extLst>
              <a:ext uri="{FF2B5EF4-FFF2-40B4-BE49-F238E27FC236}">
                <a16:creationId xmlns:a16="http://schemas.microsoft.com/office/drawing/2014/main" id="{41CFC268-D499-02A9-E94C-28E4DE60E96E}"/>
              </a:ext>
            </a:extLst>
          </p:cNvPr>
          <p:cNvSpPr/>
          <p:nvPr/>
        </p:nvSpPr>
        <p:spPr>
          <a:xfrm>
            <a:off x="9608691" y="3109804"/>
            <a:ext cx="2143654" cy="355961"/>
          </a:xfrm>
          <a:prstGeom prst="rect">
            <a:avLst/>
          </a:prstGeom>
          <a:solidFill>
            <a:srgbClr val="00305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latin typeface="Gotham Medium" panose="02000604030000020004" pitchFamily="2" charset="0"/>
              </a:rPr>
              <a:t>CLIENT COMMS AND FOLLOW-UP</a:t>
            </a:r>
          </a:p>
        </p:txBody>
      </p:sp>
    </p:spTree>
    <p:extLst>
      <p:ext uri="{BB962C8B-B14F-4D97-AF65-F5344CB8AC3E}">
        <p14:creationId xmlns:p14="http://schemas.microsoft.com/office/powerpoint/2010/main" val="2054950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5CE8D7EB-20D3-F2DB-EA4D-57E7C5DB5763}"/>
              </a:ext>
            </a:extLst>
          </p:cNvPr>
          <p:cNvPicPr>
            <a:picLocks noChangeAspect="1"/>
          </p:cNvPicPr>
          <p:nvPr/>
        </p:nvPicPr>
        <p:blipFill rotWithShape="1">
          <a:blip r:embed="rId2"/>
          <a:srcRect l="5459" t="588" r="60860" b="288"/>
          <a:stretch/>
        </p:blipFill>
        <p:spPr>
          <a:xfrm>
            <a:off x="-13447" y="0"/>
            <a:ext cx="12286130" cy="6857999"/>
          </a:xfrm>
          <a:prstGeom prst="rect">
            <a:avLst/>
          </a:prstGeom>
        </p:spPr>
      </p:pic>
      <p:pic>
        <p:nvPicPr>
          <p:cNvPr id="20" name="Picture 19">
            <a:extLst>
              <a:ext uri="{FF2B5EF4-FFF2-40B4-BE49-F238E27FC236}">
                <a16:creationId xmlns:a16="http://schemas.microsoft.com/office/drawing/2014/main" id="{D600349A-E1D6-BB91-1316-6767B0A87BC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3447" y="1"/>
            <a:ext cx="12286130" cy="1295400"/>
          </a:xfrm>
          <a:prstGeom prst="rect">
            <a:avLst/>
          </a:prstGeom>
        </p:spPr>
      </p:pic>
      <p:sp>
        <p:nvSpPr>
          <p:cNvPr id="22" name="object 101">
            <a:extLst>
              <a:ext uri="{FF2B5EF4-FFF2-40B4-BE49-F238E27FC236}">
                <a16:creationId xmlns:a16="http://schemas.microsoft.com/office/drawing/2014/main" id="{4D2D240A-8A3A-DADB-053E-D9A8111D9A1D}"/>
              </a:ext>
            </a:extLst>
          </p:cNvPr>
          <p:cNvSpPr txBox="1"/>
          <p:nvPr/>
        </p:nvSpPr>
        <p:spPr>
          <a:xfrm>
            <a:off x="1069029" y="2225632"/>
            <a:ext cx="2528168" cy="609782"/>
          </a:xfrm>
          <a:prstGeom prst="rect">
            <a:avLst/>
          </a:prstGeom>
        </p:spPr>
        <p:txBody>
          <a:bodyPr vert="horz" wrap="square" lIns="0" tIns="27305" rIns="0" bIns="0" rtlCol="0">
            <a:spAutoFit/>
          </a:bodyPr>
          <a:lstStyle/>
          <a:p>
            <a:pPr marL="12700">
              <a:lnSpc>
                <a:spcPct val="100000"/>
              </a:lnSpc>
              <a:spcBef>
                <a:spcPts val="215"/>
              </a:spcBef>
            </a:pPr>
            <a:r>
              <a:rPr lang="en-US" sz="1000" dirty="0">
                <a:solidFill>
                  <a:srgbClr val="002F56"/>
                </a:solidFill>
                <a:latin typeface="GOTHAM-MEDIUM" panose="02000504050000020004" pitchFamily="2" charset="0"/>
                <a:cs typeface="Gotham Pro Medium" panose="02000503040000020004" pitchFamily="2" charset="0"/>
              </a:rPr>
              <a:t>ASSESSMENT </a:t>
            </a:r>
            <a:endParaRPr sz="1000" dirty="0">
              <a:latin typeface="GOTHAM-MEDIUM" panose="02000504050000020004" pitchFamily="2" charset="0"/>
              <a:cs typeface="Gotham Pro Medium" panose="02000503040000020004" pitchFamily="2" charset="0"/>
            </a:endParaRPr>
          </a:p>
          <a:p>
            <a:pPr marL="12700" marR="5080">
              <a:lnSpc>
                <a:spcPct val="100000"/>
              </a:lnSpc>
              <a:spcBef>
                <a:spcPts val="120"/>
              </a:spcBef>
            </a:pPr>
            <a:r>
              <a:rPr lang="en-US" sz="900" dirty="0">
                <a:latin typeface="Gotham XNarrow Book" pitchFamily="2" charset="0"/>
              </a:rPr>
              <a:t>Global Guardian conducts an on-site evaluation to understand your store’s layout, security vulnerabilities, and existing camera infrastructure before designing a tailored pilot plan.</a:t>
            </a:r>
            <a:endParaRPr sz="900" dirty="0">
              <a:latin typeface="Gotham XNarrow Book" pitchFamily="2" charset="0"/>
              <a:cs typeface="Gotham Pro" panose="02000503040000020004" pitchFamily="2" charset="0"/>
            </a:endParaRPr>
          </a:p>
        </p:txBody>
      </p:sp>
      <p:sp>
        <p:nvSpPr>
          <p:cNvPr id="23" name="object 102">
            <a:extLst>
              <a:ext uri="{FF2B5EF4-FFF2-40B4-BE49-F238E27FC236}">
                <a16:creationId xmlns:a16="http://schemas.microsoft.com/office/drawing/2014/main" id="{F6638B9C-43F0-5E9C-2B26-C4CA8F0A633A}"/>
              </a:ext>
            </a:extLst>
          </p:cNvPr>
          <p:cNvSpPr txBox="1"/>
          <p:nvPr/>
        </p:nvSpPr>
        <p:spPr>
          <a:xfrm>
            <a:off x="6878280" y="2121621"/>
            <a:ext cx="2296200" cy="748282"/>
          </a:xfrm>
          <a:prstGeom prst="rect">
            <a:avLst/>
          </a:prstGeom>
        </p:spPr>
        <p:txBody>
          <a:bodyPr vert="horz" wrap="square" lIns="0" tIns="27305" rIns="0" bIns="0" rtlCol="0">
            <a:spAutoFit/>
          </a:bodyPr>
          <a:lstStyle/>
          <a:p>
            <a:pPr marL="12700">
              <a:lnSpc>
                <a:spcPct val="100000"/>
              </a:lnSpc>
              <a:spcBef>
                <a:spcPts val="215"/>
              </a:spcBef>
            </a:pPr>
            <a:r>
              <a:rPr lang="en-US" sz="1000" spc="-10" dirty="0">
                <a:solidFill>
                  <a:srgbClr val="002F56"/>
                </a:solidFill>
                <a:latin typeface="GOTHAM-MEDIUM" panose="02000504050000020004" pitchFamily="2" charset="0"/>
                <a:cs typeface="Gotham Pro Medium" panose="02000503040000020004" pitchFamily="2" charset="0"/>
              </a:rPr>
              <a:t>REMOTE MONITOR</a:t>
            </a:r>
            <a:endParaRPr sz="1000" dirty="0">
              <a:latin typeface="GOTHAM-MEDIUM" panose="02000504050000020004" pitchFamily="2" charset="0"/>
              <a:cs typeface="Gotham Pro Medium" panose="02000503040000020004" pitchFamily="2" charset="0"/>
            </a:endParaRPr>
          </a:p>
          <a:p>
            <a:pPr marL="12700" marR="5080">
              <a:lnSpc>
                <a:spcPct val="100000"/>
              </a:lnSpc>
              <a:spcBef>
                <a:spcPts val="120"/>
              </a:spcBef>
            </a:pPr>
            <a:r>
              <a:rPr lang="en-US" sz="900" dirty="0">
                <a:latin typeface="Gotham XNarrow Book" pitchFamily="2" charset="0"/>
              </a:rPr>
              <a:t>Global Guardian’s trained operators actively track live feeds, assess developing situations, and manage incident response in real time through the centralized monitoring platform.</a:t>
            </a:r>
            <a:endParaRPr sz="900" dirty="0">
              <a:latin typeface="Gotham XNarrow Book" pitchFamily="2" charset="0"/>
            </a:endParaRPr>
          </a:p>
        </p:txBody>
      </p:sp>
      <p:sp>
        <p:nvSpPr>
          <p:cNvPr id="24" name="object 103">
            <a:extLst>
              <a:ext uri="{FF2B5EF4-FFF2-40B4-BE49-F238E27FC236}">
                <a16:creationId xmlns:a16="http://schemas.microsoft.com/office/drawing/2014/main" id="{1B1D0F0A-BEEB-1D4E-F614-FAE480BD1B22}"/>
              </a:ext>
            </a:extLst>
          </p:cNvPr>
          <p:cNvSpPr txBox="1"/>
          <p:nvPr/>
        </p:nvSpPr>
        <p:spPr>
          <a:xfrm>
            <a:off x="4020150" y="5192687"/>
            <a:ext cx="2238409" cy="748282"/>
          </a:xfrm>
          <a:prstGeom prst="rect">
            <a:avLst/>
          </a:prstGeom>
        </p:spPr>
        <p:txBody>
          <a:bodyPr vert="horz" wrap="square" lIns="0" tIns="27305" rIns="0" bIns="0" rtlCol="0">
            <a:spAutoFit/>
          </a:bodyPr>
          <a:lstStyle/>
          <a:p>
            <a:pPr marL="12700">
              <a:lnSpc>
                <a:spcPct val="100000"/>
              </a:lnSpc>
              <a:spcBef>
                <a:spcPts val="215"/>
              </a:spcBef>
            </a:pPr>
            <a:r>
              <a:rPr lang="en-US" sz="1000" dirty="0">
                <a:solidFill>
                  <a:srgbClr val="002F56"/>
                </a:solidFill>
                <a:latin typeface="GOTHAM-MEDIUM" panose="02000504050000020004" pitchFamily="2" charset="0"/>
                <a:cs typeface="Gotham Pro Medium" panose="02000503040000020004" pitchFamily="2" charset="0"/>
              </a:rPr>
              <a:t>SET UP</a:t>
            </a:r>
            <a:endParaRPr sz="1000" dirty="0">
              <a:latin typeface="GOTHAM-MEDIUM" panose="02000504050000020004" pitchFamily="2" charset="0"/>
              <a:cs typeface="Gotham Pro Medium" panose="02000503040000020004" pitchFamily="2" charset="0"/>
            </a:endParaRPr>
          </a:p>
          <a:p>
            <a:pPr marL="12700" marR="5080">
              <a:spcBef>
                <a:spcPts val="120"/>
              </a:spcBef>
            </a:pPr>
            <a:r>
              <a:rPr lang="en-US" sz="900" dirty="0">
                <a:latin typeface="Gotham XNarrow Book" pitchFamily="2" charset="0"/>
              </a:rPr>
              <a:t>New AI-enabled cameras and analytics software are installed and connected to Global Guardian’s 24/7 Security Operations Center for continuous, intelligent monitoring.</a:t>
            </a:r>
            <a:endParaRPr sz="900" dirty="0">
              <a:latin typeface="Gotham XNarrow Book" pitchFamily="2" charset="0"/>
            </a:endParaRPr>
          </a:p>
        </p:txBody>
      </p:sp>
      <p:sp>
        <p:nvSpPr>
          <p:cNvPr id="25" name="object 103">
            <a:extLst>
              <a:ext uri="{FF2B5EF4-FFF2-40B4-BE49-F238E27FC236}">
                <a16:creationId xmlns:a16="http://schemas.microsoft.com/office/drawing/2014/main" id="{B38A83B6-B158-814B-C257-0EDD3FABF918}"/>
              </a:ext>
            </a:extLst>
          </p:cNvPr>
          <p:cNvSpPr txBox="1"/>
          <p:nvPr/>
        </p:nvSpPr>
        <p:spPr>
          <a:xfrm>
            <a:off x="9835682" y="5345475"/>
            <a:ext cx="2049185" cy="748282"/>
          </a:xfrm>
          <a:prstGeom prst="rect">
            <a:avLst/>
          </a:prstGeom>
        </p:spPr>
        <p:txBody>
          <a:bodyPr vert="horz" wrap="square" lIns="0" tIns="27305" rIns="0" bIns="0" rtlCol="0">
            <a:spAutoFit/>
          </a:bodyPr>
          <a:lstStyle/>
          <a:p>
            <a:pPr marL="12700">
              <a:lnSpc>
                <a:spcPct val="100000"/>
              </a:lnSpc>
              <a:spcBef>
                <a:spcPts val="215"/>
              </a:spcBef>
            </a:pPr>
            <a:r>
              <a:rPr lang="en-US" sz="1000" dirty="0">
                <a:solidFill>
                  <a:srgbClr val="002F56"/>
                </a:solidFill>
                <a:latin typeface="GOTHAM-MEDIUM" panose="02000504050000020004" pitchFamily="2" charset="0"/>
                <a:cs typeface="Gotham Pro Medium" panose="02000503040000020004" pitchFamily="2" charset="0"/>
              </a:rPr>
              <a:t>DETECT AND DETER</a:t>
            </a:r>
            <a:endParaRPr sz="1000" dirty="0">
              <a:latin typeface="GOTHAM-MEDIUM" panose="02000504050000020004" pitchFamily="2" charset="0"/>
              <a:cs typeface="Gotham Pro Medium" panose="02000503040000020004" pitchFamily="2" charset="0"/>
            </a:endParaRPr>
          </a:p>
          <a:p>
            <a:pPr marL="12700" marR="5080">
              <a:spcBef>
                <a:spcPts val="120"/>
              </a:spcBef>
            </a:pPr>
            <a:r>
              <a:rPr lang="en-US" sz="900" dirty="0">
                <a:latin typeface="Gotham XNarrow Book" pitchFamily="2" charset="0"/>
              </a:rPr>
              <a:t>The system proactively identifies unusual motion, suspicious behavior, or loitering—even if no alarm is triggered—using advanced video analytics and pattern recognition.</a:t>
            </a:r>
            <a:endParaRPr sz="900" dirty="0">
              <a:latin typeface="Gotham XNarrow Book" pitchFamily="2" charset="0"/>
            </a:endParaRPr>
          </a:p>
        </p:txBody>
      </p:sp>
    </p:spTree>
    <p:extLst>
      <p:ext uri="{BB962C8B-B14F-4D97-AF65-F5344CB8AC3E}">
        <p14:creationId xmlns:p14="http://schemas.microsoft.com/office/powerpoint/2010/main" val="836823418"/>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EC8A64-9876-2C24-41D3-09558525BBEB}"/>
              </a:ext>
            </a:extLst>
          </p:cNvPr>
          <p:cNvPicPr>
            <a:picLocks noChangeAspect="1"/>
          </p:cNvPicPr>
          <p:nvPr/>
        </p:nvPicPr>
        <p:blipFill rotWithShape="1">
          <a:blip r:embed="rId3"/>
          <a:srcRect l="37266" t="588" r="29053" b="288"/>
          <a:stretch/>
        </p:blipFill>
        <p:spPr>
          <a:xfrm>
            <a:off x="-13447" y="0"/>
            <a:ext cx="12286130" cy="6857999"/>
          </a:xfrm>
          <a:prstGeom prst="rect">
            <a:avLst/>
          </a:prstGeom>
        </p:spPr>
      </p:pic>
      <p:pic>
        <p:nvPicPr>
          <p:cNvPr id="3" name="Picture 2">
            <a:extLst>
              <a:ext uri="{FF2B5EF4-FFF2-40B4-BE49-F238E27FC236}">
                <a16:creationId xmlns:a16="http://schemas.microsoft.com/office/drawing/2014/main" id="{B9F78182-EECE-5F9A-BA89-78BD1506C73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7065" y="1"/>
            <a:ext cx="12286130" cy="1295400"/>
          </a:xfrm>
          <a:prstGeom prst="rect">
            <a:avLst/>
          </a:prstGeom>
        </p:spPr>
      </p:pic>
      <p:sp>
        <p:nvSpPr>
          <p:cNvPr id="4" name="object 101">
            <a:extLst>
              <a:ext uri="{FF2B5EF4-FFF2-40B4-BE49-F238E27FC236}">
                <a16:creationId xmlns:a16="http://schemas.microsoft.com/office/drawing/2014/main" id="{1DFBBF16-0B9B-DA3A-DE94-07B04820DFC7}"/>
              </a:ext>
            </a:extLst>
          </p:cNvPr>
          <p:cNvSpPr txBox="1"/>
          <p:nvPr/>
        </p:nvSpPr>
        <p:spPr>
          <a:xfrm>
            <a:off x="1117410" y="2156590"/>
            <a:ext cx="2296200" cy="748282"/>
          </a:xfrm>
          <a:prstGeom prst="rect">
            <a:avLst/>
          </a:prstGeom>
        </p:spPr>
        <p:txBody>
          <a:bodyPr vert="horz" wrap="square" lIns="0" tIns="27305" rIns="0" bIns="0" rtlCol="0">
            <a:spAutoFit/>
          </a:bodyPr>
          <a:lstStyle/>
          <a:p>
            <a:pPr marL="12700">
              <a:lnSpc>
                <a:spcPct val="100000"/>
              </a:lnSpc>
              <a:spcBef>
                <a:spcPts val="215"/>
              </a:spcBef>
            </a:pPr>
            <a:r>
              <a:rPr lang="en-US" sz="1000" dirty="0">
                <a:solidFill>
                  <a:srgbClr val="002F56"/>
                </a:solidFill>
                <a:latin typeface="GOTHAM-MEDIUM" panose="02000504050000020004" pitchFamily="2" charset="0"/>
                <a:cs typeface="Gotham Pro Medium" panose="02000503040000020004" pitchFamily="2" charset="0"/>
              </a:rPr>
              <a:t>TALK DOWN</a:t>
            </a:r>
            <a:endParaRPr sz="1000" dirty="0">
              <a:latin typeface="GOTHAM-MEDIUM" panose="02000504050000020004" pitchFamily="2" charset="0"/>
              <a:cs typeface="Gotham Pro Medium" panose="02000503040000020004" pitchFamily="2" charset="0"/>
            </a:endParaRPr>
          </a:p>
          <a:p>
            <a:pPr marL="12700" marR="5080">
              <a:lnSpc>
                <a:spcPct val="100000"/>
              </a:lnSpc>
              <a:spcBef>
                <a:spcPts val="120"/>
              </a:spcBef>
            </a:pPr>
            <a:r>
              <a:rPr lang="en-US" sz="900" dirty="0">
                <a:latin typeface="Gotham XNarrow Book" pitchFamily="2" charset="0"/>
              </a:rPr>
              <a:t>If intruders remain, operators engage directly through two-way audio, warning them that the site is under surveillance and that law enforcement is being contacted.</a:t>
            </a:r>
          </a:p>
        </p:txBody>
      </p:sp>
      <p:sp>
        <p:nvSpPr>
          <p:cNvPr id="5" name="object 102">
            <a:extLst>
              <a:ext uri="{FF2B5EF4-FFF2-40B4-BE49-F238E27FC236}">
                <a16:creationId xmlns:a16="http://schemas.microsoft.com/office/drawing/2014/main" id="{7EC8F0F7-95AF-4D6D-4444-FB207DE6A569}"/>
              </a:ext>
            </a:extLst>
          </p:cNvPr>
          <p:cNvSpPr txBox="1"/>
          <p:nvPr/>
        </p:nvSpPr>
        <p:spPr>
          <a:xfrm>
            <a:off x="6922869" y="2156590"/>
            <a:ext cx="2296200" cy="458459"/>
          </a:xfrm>
          <a:prstGeom prst="rect">
            <a:avLst/>
          </a:prstGeom>
        </p:spPr>
        <p:txBody>
          <a:bodyPr vert="horz" wrap="square" lIns="0" tIns="27305" rIns="0" bIns="0" rtlCol="0">
            <a:spAutoFit/>
          </a:bodyPr>
          <a:lstStyle/>
          <a:p>
            <a:pPr marL="12700">
              <a:lnSpc>
                <a:spcPct val="100000"/>
              </a:lnSpc>
              <a:spcBef>
                <a:spcPts val="215"/>
              </a:spcBef>
            </a:pPr>
            <a:r>
              <a:rPr lang="en-US" sz="1000" spc="-10" dirty="0">
                <a:solidFill>
                  <a:srgbClr val="002F56"/>
                </a:solidFill>
                <a:latin typeface="GOTHAM-MEDIUM" panose="02000504050000020004" pitchFamily="2" charset="0"/>
                <a:cs typeface="Gotham Pro Medium" panose="02000503040000020004" pitchFamily="2" charset="0"/>
              </a:rPr>
              <a:t>VERIFY AND SECURE</a:t>
            </a:r>
          </a:p>
          <a:p>
            <a:r>
              <a:rPr lang="en-US" sz="900" dirty="0">
                <a:latin typeface="Gotham XNarrow Book" pitchFamily="2" charset="0"/>
              </a:rPr>
              <a:t>The SOC maintains visual contact and relays real-time updates to responding officers.</a:t>
            </a:r>
          </a:p>
        </p:txBody>
      </p:sp>
      <p:sp>
        <p:nvSpPr>
          <p:cNvPr id="6" name="object 103">
            <a:extLst>
              <a:ext uri="{FF2B5EF4-FFF2-40B4-BE49-F238E27FC236}">
                <a16:creationId xmlns:a16="http://schemas.microsoft.com/office/drawing/2014/main" id="{98D6D9DA-EF7E-10D3-40B5-5659FF8ACE1C}"/>
              </a:ext>
            </a:extLst>
          </p:cNvPr>
          <p:cNvSpPr txBox="1"/>
          <p:nvPr/>
        </p:nvSpPr>
        <p:spPr>
          <a:xfrm>
            <a:off x="4099012" y="5218660"/>
            <a:ext cx="2154382" cy="748282"/>
          </a:xfrm>
          <a:prstGeom prst="rect">
            <a:avLst/>
          </a:prstGeom>
        </p:spPr>
        <p:txBody>
          <a:bodyPr vert="horz" wrap="square" lIns="0" tIns="27305" rIns="0" bIns="0" rtlCol="0">
            <a:spAutoFit/>
          </a:bodyPr>
          <a:lstStyle/>
          <a:p>
            <a:pPr marL="12700">
              <a:lnSpc>
                <a:spcPct val="100000"/>
              </a:lnSpc>
              <a:spcBef>
                <a:spcPts val="215"/>
              </a:spcBef>
            </a:pPr>
            <a:r>
              <a:rPr lang="en-US" sz="1000" dirty="0">
                <a:solidFill>
                  <a:srgbClr val="002F56"/>
                </a:solidFill>
                <a:latin typeface="GOTHAM-MEDIUM" panose="02000504050000020004" pitchFamily="2" charset="0"/>
                <a:cs typeface="Gotham Pro Medium" panose="02000503040000020004" pitchFamily="2" charset="0"/>
              </a:rPr>
              <a:t>DISPATCH</a:t>
            </a:r>
          </a:p>
          <a:p>
            <a:pPr marL="12700" marR="5080">
              <a:lnSpc>
                <a:spcPct val="100000"/>
              </a:lnSpc>
              <a:spcBef>
                <a:spcPts val="120"/>
              </a:spcBef>
            </a:pPr>
            <a:r>
              <a:rPr lang="en-US" sz="900" dirty="0">
                <a:latin typeface="Gotham XNarrow Book" pitchFamily="2" charset="0"/>
              </a:rPr>
              <a:t>The SOC immediately notifies local law enforcement and provides them with critical details—including suspect description, vehicle information, and live situational updates.</a:t>
            </a:r>
          </a:p>
        </p:txBody>
      </p:sp>
      <p:sp>
        <p:nvSpPr>
          <p:cNvPr id="8" name="object 103">
            <a:extLst>
              <a:ext uri="{FF2B5EF4-FFF2-40B4-BE49-F238E27FC236}">
                <a16:creationId xmlns:a16="http://schemas.microsoft.com/office/drawing/2014/main" id="{E048049E-863C-F123-B423-E583605293F4}"/>
              </a:ext>
            </a:extLst>
          </p:cNvPr>
          <p:cNvSpPr txBox="1"/>
          <p:nvPr/>
        </p:nvSpPr>
        <p:spPr>
          <a:xfrm>
            <a:off x="9952005" y="5218660"/>
            <a:ext cx="1830264" cy="735458"/>
          </a:xfrm>
          <a:prstGeom prst="rect">
            <a:avLst/>
          </a:prstGeom>
        </p:spPr>
        <p:txBody>
          <a:bodyPr vert="horz" wrap="square" lIns="0" tIns="27305" rIns="0" bIns="0" rtlCol="0">
            <a:spAutoFit/>
          </a:bodyPr>
          <a:lstStyle/>
          <a:p>
            <a:pPr marL="12700">
              <a:lnSpc>
                <a:spcPct val="100000"/>
              </a:lnSpc>
              <a:spcBef>
                <a:spcPts val="215"/>
              </a:spcBef>
            </a:pPr>
            <a:r>
              <a:rPr lang="en-US" sz="1000" dirty="0">
                <a:solidFill>
                  <a:srgbClr val="002F56"/>
                </a:solidFill>
                <a:latin typeface="GOTHAM-MEDIUM" panose="02000504050000020004" pitchFamily="2" charset="0"/>
                <a:cs typeface="Gotham Pro Medium" panose="02000503040000020004" pitchFamily="2" charset="0"/>
              </a:rPr>
              <a:t>REPORT</a:t>
            </a:r>
          </a:p>
          <a:p>
            <a:r>
              <a:rPr lang="en-US" sz="900" dirty="0">
                <a:latin typeface="Gotham XNarrow Book" pitchFamily="2" charset="0"/>
              </a:rPr>
              <a:t>A detailed incident summary—including timestamps, video clips, operator notes, and response outcomes—is compiled and shared with store management. </a:t>
            </a:r>
          </a:p>
        </p:txBody>
      </p:sp>
    </p:spTree>
    <p:extLst>
      <p:ext uri="{BB962C8B-B14F-4D97-AF65-F5344CB8AC3E}">
        <p14:creationId xmlns:p14="http://schemas.microsoft.com/office/powerpoint/2010/main" val="28347017"/>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n 545">
            <a:extLst>
              <a:ext uri="{FF2B5EF4-FFF2-40B4-BE49-F238E27FC236}">
                <a16:creationId xmlns:a16="http://schemas.microsoft.com/office/drawing/2014/main" id="{572FFC7B-FB29-D954-57A9-3F5A5CF011C3}"/>
              </a:ext>
            </a:extLst>
          </p:cNvPr>
          <p:cNvPicPr/>
          <p:nvPr/>
        </p:nvPicPr>
        <p:blipFill>
          <a:blip r:embed="rId7"/>
          <a:stretch/>
        </p:blipFill>
        <p:spPr>
          <a:xfrm>
            <a:off x="-57503" y="-32437"/>
            <a:ext cx="12257352" cy="6906989"/>
          </a:xfrm>
          <a:prstGeom prst="rect">
            <a:avLst/>
          </a:prstGeom>
          <a:ln w="0">
            <a:noFill/>
          </a:ln>
        </p:spPr>
      </p:pic>
      <p:sp>
        <p:nvSpPr>
          <p:cNvPr id="1129" name="object 34"/>
          <p:cNvSpPr/>
          <p:nvPr/>
        </p:nvSpPr>
        <p:spPr>
          <a:xfrm>
            <a:off x="7231775" y="8541485"/>
            <a:ext cx="3714011" cy="398405"/>
          </a:xfrm>
          <a:custGeom>
            <a:avLst/>
            <a:gdLst/>
            <a:ahLst/>
            <a:cxnLst/>
            <a:rect l="l" t="t" r="r" b="b"/>
            <a:pathLst>
              <a:path w="6125209" h="657225">
                <a:moveTo>
                  <a:pt x="6124860" y="0"/>
                </a:moveTo>
                <a:lnTo>
                  <a:pt x="0" y="0"/>
                </a:lnTo>
                <a:lnTo>
                  <a:pt x="460237" y="657079"/>
                </a:lnTo>
                <a:lnTo>
                  <a:pt x="6124860" y="657079"/>
                </a:lnTo>
                <a:lnTo>
                  <a:pt x="6124860" y="0"/>
                </a:lnTo>
                <a:close/>
              </a:path>
            </a:pathLst>
          </a:custGeom>
          <a:solidFill>
            <a:srgbClr val="EBEBEB"/>
          </a:solidFill>
          <a:ln w="0">
            <a:noFill/>
          </a:ln>
        </p:spPr>
        <p:style>
          <a:lnRef idx="0">
            <a:scrgbClr r="0" g="0" b="0"/>
          </a:lnRef>
          <a:fillRef idx="0">
            <a:scrgbClr r="0" g="0" b="0"/>
          </a:fillRef>
          <a:effectRef idx="0">
            <a:scrgbClr r="0" g="0" b="0"/>
          </a:effectRef>
          <a:fontRef idx="minor"/>
        </p:style>
        <p:txBody>
          <a:bodyPr anchor="ctr"/>
          <a:lstStyle/>
          <a:p>
            <a:endParaRPr lang="en-US" sz="1092"/>
          </a:p>
        </p:txBody>
      </p:sp>
      <p:sp>
        <p:nvSpPr>
          <p:cNvPr id="13" name="TextBox 12">
            <a:extLst>
              <a:ext uri="{FF2B5EF4-FFF2-40B4-BE49-F238E27FC236}">
                <a16:creationId xmlns:a16="http://schemas.microsoft.com/office/drawing/2014/main" id="{E7021882-1230-524C-921D-7841C40994CB}"/>
              </a:ext>
            </a:extLst>
          </p:cNvPr>
          <p:cNvSpPr txBox="1"/>
          <p:nvPr/>
        </p:nvSpPr>
        <p:spPr>
          <a:xfrm>
            <a:off x="388065" y="5492791"/>
            <a:ext cx="4964640" cy="995272"/>
          </a:xfrm>
          <a:prstGeom prst="rect">
            <a:avLst/>
          </a:prstGeom>
          <a:noFill/>
        </p:spPr>
        <p:txBody>
          <a:bodyPr wrap="square" rtlCol="0">
            <a:spAutoFit/>
          </a:bodyPr>
          <a:lstStyle/>
          <a:p>
            <a:pPr>
              <a:lnSpc>
                <a:spcPts val="1819"/>
              </a:lnSpc>
            </a:pPr>
            <a:r>
              <a:rPr lang="en-US" sz="1213" b="1" dirty="0">
                <a:solidFill>
                  <a:schemeClr val="bg1"/>
                </a:solidFill>
                <a:latin typeface="Gotham Bold" pitchFamily="2" charset="0"/>
                <a:hlinkClick r:id="rId8">
                  <a:extLst>
                    <a:ext uri="{A12FA001-AC4F-418D-AE19-62706E023703}">
                      <ahyp:hlinkClr xmlns:ahyp="http://schemas.microsoft.com/office/drawing/2018/hyperlinkcolor" val="tx"/>
                    </a:ext>
                  </a:extLst>
                </a:hlinkClick>
              </a:rPr>
              <a:t>Situation/Outcome</a:t>
            </a:r>
            <a:endParaRPr lang="en-US" sz="1213" b="1" dirty="0">
              <a:solidFill>
                <a:schemeClr val="bg1"/>
              </a:solidFill>
              <a:latin typeface="Gotham Bold" pitchFamily="2" charset="0"/>
            </a:endParaRPr>
          </a:p>
          <a:p>
            <a:pPr>
              <a:lnSpc>
                <a:spcPts val="1819"/>
              </a:lnSpc>
            </a:pPr>
            <a:r>
              <a:rPr lang="en-US" sz="1213" dirty="0">
                <a:solidFill>
                  <a:schemeClr val="bg1"/>
                </a:solidFill>
                <a:latin typeface="Gotham XNarrow Book" pitchFamily="2" charset="0"/>
              </a:rPr>
              <a:t>An attempted robbery occurred at a client site that is monitored by Global Guardian. From the time the alarm sounded to when the suspect is seen on video leaving was just under 1 minute and all criminal activity was deterred and avoided.</a:t>
            </a:r>
          </a:p>
        </p:txBody>
      </p:sp>
      <p:sp>
        <p:nvSpPr>
          <p:cNvPr id="14" name="TextBox 13">
            <a:extLst>
              <a:ext uri="{FF2B5EF4-FFF2-40B4-BE49-F238E27FC236}">
                <a16:creationId xmlns:a16="http://schemas.microsoft.com/office/drawing/2014/main" id="{61D9C084-DB53-3DAE-69A7-044950476BE4}"/>
              </a:ext>
            </a:extLst>
          </p:cNvPr>
          <p:cNvSpPr txBox="1"/>
          <p:nvPr/>
        </p:nvSpPr>
        <p:spPr>
          <a:xfrm>
            <a:off x="416202" y="1351943"/>
            <a:ext cx="4390698" cy="533608"/>
          </a:xfrm>
          <a:prstGeom prst="rect">
            <a:avLst/>
          </a:prstGeom>
          <a:noFill/>
        </p:spPr>
        <p:txBody>
          <a:bodyPr wrap="square" lIns="91440" tIns="45720" rIns="91440" bIns="45720" rtlCol="0" anchor="t">
            <a:spAutoFit/>
          </a:bodyPr>
          <a:lstStyle/>
          <a:p>
            <a:pPr>
              <a:lnSpc>
                <a:spcPts val="1819"/>
              </a:lnSpc>
            </a:pPr>
            <a:r>
              <a:rPr lang="en-US" sz="1200" b="1" dirty="0">
                <a:solidFill>
                  <a:schemeClr val="bg1"/>
                </a:solidFill>
                <a:latin typeface="Gotham Bold"/>
              </a:rPr>
              <a:t>Type of Camera: </a:t>
            </a:r>
            <a:r>
              <a:rPr lang="en-US" sz="1200" dirty="0">
                <a:solidFill>
                  <a:schemeClr val="bg1"/>
                </a:solidFill>
                <a:latin typeface="Gotham XNarr SSm Light"/>
              </a:rPr>
              <a:t>Fixed</a:t>
            </a:r>
          </a:p>
          <a:p>
            <a:pPr>
              <a:lnSpc>
                <a:spcPts val="1819"/>
              </a:lnSpc>
            </a:pPr>
            <a:r>
              <a:rPr lang="en-US" sz="1200" b="1" dirty="0">
                <a:solidFill>
                  <a:schemeClr val="bg1"/>
                </a:solidFill>
                <a:latin typeface="Gotham Bold"/>
              </a:rPr>
              <a:t>Location: </a:t>
            </a:r>
            <a:r>
              <a:rPr lang="en-US" sz="1200" dirty="0">
                <a:solidFill>
                  <a:schemeClr val="bg1"/>
                </a:solidFill>
                <a:latin typeface="Gotham XNarr SSm Light"/>
              </a:rPr>
              <a:t>Automotive Dealership</a:t>
            </a:r>
            <a:endParaRPr lang="en-US" sz="1200" dirty="0">
              <a:solidFill>
                <a:schemeClr val="bg1"/>
              </a:solidFill>
              <a:latin typeface="Gotham XNarr SSm Light" pitchFamily="2" charset="0"/>
            </a:endParaRPr>
          </a:p>
        </p:txBody>
      </p:sp>
      <p:sp>
        <p:nvSpPr>
          <p:cNvPr id="18" name="TextBox 17">
            <a:extLst>
              <a:ext uri="{FF2B5EF4-FFF2-40B4-BE49-F238E27FC236}">
                <a16:creationId xmlns:a16="http://schemas.microsoft.com/office/drawing/2014/main" id="{ECE117FF-14FD-205D-04A8-3642AA3E71B8}"/>
              </a:ext>
            </a:extLst>
          </p:cNvPr>
          <p:cNvSpPr txBox="1"/>
          <p:nvPr/>
        </p:nvSpPr>
        <p:spPr>
          <a:xfrm>
            <a:off x="6671272" y="1351943"/>
            <a:ext cx="4908365" cy="533608"/>
          </a:xfrm>
          <a:prstGeom prst="rect">
            <a:avLst/>
          </a:prstGeom>
          <a:noFill/>
        </p:spPr>
        <p:txBody>
          <a:bodyPr wrap="square" rtlCol="0">
            <a:spAutoFit/>
          </a:bodyPr>
          <a:lstStyle/>
          <a:p>
            <a:pPr>
              <a:lnSpc>
                <a:spcPts val="1819"/>
              </a:lnSpc>
            </a:pPr>
            <a:r>
              <a:rPr lang="en-US" sz="1213" b="1">
                <a:solidFill>
                  <a:schemeClr val="bg1"/>
                </a:solidFill>
                <a:latin typeface="Gotham Bold" pitchFamily="2" charset="0"/>
              </a:rPr>
              <a:t>Type of Camera: </a:t>
            </a:r>
            <a:r>
              <a:rPr lang="en-US" sz="1213">
                <a:solidFill>
                  <a:schemeClr val="bg1"/>
                </a:solidFill>
                <a:latin typeface="Gotham XNarr SSm Light" pitchFamily="2" charset="0"/>
              </a:rPr>
              <a:t>Thermal Pole</a:t>
            </a:r>
          </a:p>
          <a:p>
            <a:pPr>
              <a:lnSpc>
                <a:spcPts val="1819"/>
              </a:lnSpc>
            </a:pPr>
            <a:r>
              <a:rPr lang="en-US" sz="1213" b="1">
                <a:solidFill>
                  <a:schemeClr val="bg1"/>
                </a:solidFill>
                <a:latin typeface="Gotham Bold" pitchFamily="2" charset="0"/>
              </a:rPr>
              <a:t>Location: </a:t>
            </a:r>
            <a:r>
              <a:rPr lang="en-US" sz="1213">
                <a:solidFill>
                  <a:schemeClr val="bg1"/>
                </a:solidFill>
                <a:latin typeface="Gotham XNarr SSm Light" pitchFamily="2" charset="0"/>
              </a:rPr>
              <a:t>Rental Facility</a:t>
            </a:r>
          </a:p>
        </p:txBody>
      </p:sp>
      <p:sp>
        <p:nvSpPr>
          <p:cNvPr id="20" name="TextBox 19">
            <a:extLst>
              <a:ext uri="{FF2B5EF4-FFF2-40B4-BE49-F238E27FC236}">
                <a16:creationId xmlns:a16="http://schemas.microsoft.com/office/drawing/2014/main" id="{C8132A5E-46BD-17B6-E054-45F24CD17102}"/>
              </a:ext>
            </a:extLst>
          </p:cNvPr>
          <p:cNvSpPr txBox="1"/>
          <p:nvPr/>
        </p:nvSpPr>
        <p:spPr>
          <a:xfrm>
            <a:off x="6681523" y="5492791"/>
            <a:ext cx="5219008" cy="995272"/>
          </a:xfrm>
          <a:prstGeom prst="rect">
            <a:avLst/>
          </a:prstGeom>
          <a:noFill/>
        </p:spPr>
        <p:txBody>
          <a:bodyPr wrap="square" lIns="91440" tIns="45720" rIns="91440" bIns="45720" rtlCol="0" anchor="t">
            <a:spAutoFit/>
          </a:bodyPr>
          <a:lstStyle/>
          <a:p>
            <a:pPr>
              <a:lnSpc>
                <a:spcPts val="1819"/>
              </a:lnSpc>
            </a:pPr>
            <a:r>
              <a:rPr lang="en-US" sz="1200" b="1" dirty="0">
                <a:solidFill>
                  <a:schemeClr val="bg1"/>
                </a:solidFill>
                <a:latin typeface="Gotham Bold"/>
                <a:hlinkClick r:id="rId9">
                  <a:extLst>
                    <a:ext uri="{A12FA001-AC4F-418D-AE19-62706E023703}">
                      <ahyp:hlinkClr xmlns:ahyp="http://schemas.microsoft.com/office/drawing/2018/hyperlinkcolor" val="tx"/>
                    </a:ext>
                  </a:extLst>
                </a:hlinkClick>
              </a:rPr>
              <a:t>Situation/Outcome</a:t>
            </a:r>
            <a:endParaRPr lang="en-US" sz="1200" b="1" dirty="0">
              <a:solidFill>
                <a:schemeClr val="bg1"/>
              </a:solidFill>
              <a:latin typeface="Gotham Bold"/>
            </a:endParaRPr>
          </a:p>
          <a:p>
            <a:pPr>
              <a:lnSpc>
                <a:spcPts val="1819"/>
              </a:lnSpc>
            </a:pPr>
            <a:r>
              <a:rPr lang="en-US" sz="1213" dirty="0">
                <a:solidFill>
                  <a:schemeClr val="bg1"/>
                </a:solidFill>
                <a:latin typeface="Gotham XNarrow Book" pitchFamily="2" charset="0"/>
              </a:rPr>
              <a:t>One individual was caught on a mobile surveillance camera breaking the perimeter fence. It took less than 1 minute from the time the operator started processing the event to the individuals seen on video leaving the site due to talk-downs that were conducted.</a:t>
            </a:r>
          </a:p>
        </p:txBody>
      </p:sp>
      <p:sp>
        <p:nvSpPr>
          <p:cNvPr id="24" name="object 35">
            <a:extLst>
              <a:ext uri="{FF2B5EF4-FFF2-40B4-BE49-F238E27FC236}">
                <a16:creationId xmlns:a16="http://schemas.microsoft.com/office/drawing/2014/main" id="{2B627E8A-0019-F3EB-264C-A796B9E13CB7}"/>
              </a:ext>
            </a:extLst>
          </p:cNvPr>
          <p:cNvSpPr/>
          <p:nvPr/>
        </p:nvSpPr>
        <p:spPr>
          <a:xfrm flipH="1">
            <a:off x="5943297" y="1509235"/>
            <a:ext cx="45719" cy="4978827"/>
          </a:xfrm>
          <a:custGeom>
            <a:avLst/>
            <a:gdLst/>
            <a:ahLst/>
            <a:cxnLst/>
            <a:rect l="l" t="t" r="r" b="b"/>
            <a:pathLst>
              <a:path h="6198870">
                <a:moveTo>
                  <a:pt x="0" y="0"/>
                </a:moveTo>
                <a:lnTo>
                  <a:pt x="0" y="6198397"/>
                </a:lnTo>
              </a:path>
            </a:pathLst>
          </a:custGeom>
          <a:noFill/>
          <a:ln w="5319">
            <a:solidFill>
              <a:schemeClr val="bg1"/>
            </a:solidFill>
            <a:round/>
          </a:ln>
        </p:spPr>
        <p:style>
          <a:lnRef idx="0">
            <a:scrgbClr r="0" g="0" b="0"/>
          </a:lnRef>
          <a:fillRef idx="0">
            <a:scrgbClr r="0" g="0" b="0"/>
          </a:fillRef>
          <a:effectRef idx="0">
            <a:scrgbClr r="0" g="0" b="0"/>
          </a:effectRef>
          <a:fontRef idx="minor"/>
        </p:style>
        <p:txBody>
          <a:bodyPr/>
          <a:lstStyle/>
          <a:p>
            <a:endParaRPr lang="en-US"/>
          </a:p>
        </p:txBody>
      </p:sp>
      <p:pic>
        <p:nvPicPr>
          <p:cNvPr id="4" name="Pole 2 Right Thermal - Looking up Market St._2023_04_13_2AM_52_03" descr="Pole 2 Right Thermal - Looking up Market St._2023_04_13_2AM_52_03">
            <a:hlinkClick r:id="" action="ppaction://media"/>
            <a:extLst>
              <a:ext uri="{FF2B5EF4-FFF2-40B4-BE49-F238E27FC236}">
                <a16:creationId xmlns:a16="http://schemas.microsoft.com/office/drawing/2014/main" id="{26271776-DBFF-9618-B6A4-A0B25106DCE3}"/>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6748596" y="1905433"/>
            <a:ext cx="4680367" cy="3510275"/>
          </a:xfrm>
          <a:prstGeom prst="rect">
            <a:avLst/>
          </a:prstGeom>
        </p:spPr>
      </p:pic>
      <p:pic>
        <p:nvPicPr>
          <p:cNvPr id="6" name="Untitled video - Made with Clipchamp (2)" descr="Untitled video - Made with Clipchamp (2)">
            <a:hlinkClick r:id="" action="ppaction://media"/>
            <a:extLst>
              <a:ext uri="{FF2B5EF4-FFF2-40B4-BE49-F238E27FC236}">
                <a16:creationId xmlns:a16="http://schemas.microsoft.com/office/drawing/2014/main" id="{CCC36A76-C781-B326-B2E1-E7309C758CC4}"/>
              </a:ext>
            </a:extLst>
          </p:cNvPr>
          <p:cNvPicPr>
            <a:picLocks noChangeAspect="1"/>
          </p:cNvPicPr>
          <p:nvPr>
            <a:videoFile r:link="rId4"/>
            <p:extLst>
              <p:ext uri="{DAA4B4D4-6D71-4841-9C94-3DE7FCFB9230}">
                <p14:media xmlns:p14="http://schemas.microsoft.com/office/powerpoint/2010/main" r:embed="rId3"/>
              </p:ext>
            </p:extLst>
          </p:nvPr>
        </p:nvPicPr>
        <p:blipFill rotWithShape="1">
          <a:blip r:embed="rId11"/>
          <a:srcRect l="11542" r="12453"/>
          <a:stretch/>
        </p:blipFill>
        <p:spPr>
          <a:xfrm>
            <a:off x="473213" y="1940143"/>
            <a:ext cx="4696140" cy="3475565"/>
          </a:xfrm>
          <a:prstGeom prst="rect">
            <a:avLst/>
          </a:prstGeom>
        </p:spPr>
      </p:pic>
      <p:sp>
        <p:nvSpPr>
          <p:cNvPr id="2" name="Title 1">
            <a:extLst>
              <a:ext uri="{FF2B5EF4-FFF2-40B4-BE49-F238E27FC236}">
                <a16:creationId xmlns:a16="http://schemas.microsoft.com/office/drawing/2014/main" id="{546921FD-BBCE-AE16-2175-779123617BD0}"/>
              </a:ext>
            </a:extLst>
          </p:cNvPr>
          <p:cNvSpPr>
            <a:spLocks noGrp="1"/>
          </p:cNvSpPr>
          <p:nvPr>
            <p:ph type="title"/>
          </p:nvPr>
        </p:nvSpPr>
        <p:spPr/>
        <p:txBody>
          <a:bodyPr/>
          <a:lstStyle/>
          <a:p>
            <a:r>
              <a:rPr lang="en-US" dirty="0">
                <a:solidFill>
                  <a:schemeClr val="bg1"/>
                </a:solidFill>
              </a:rPr>
              <a:t>Proven Results: Rapid Detection and Prevention in Seconds</a:t>
            </a:r>
          </a:p>
        </p:txBody>
      </p:sp>
      <p:pic>
        <p:nvPicPr>
          <p:cNvPr id="10" name="Graphic 9">
            <a:extLst>
              <a:ext uri="{FF2B5EF4-FFF2-40B4-BE49-F238E27FC236}">
                <a16:creationId xmlns:a16="http://schemas.microsoft.com/office/drawing/2014/main" id="{0865FFE3-C47E-2332-5435-7949ABE6F5C9}"/>
              </a:ext>
            </a:extLst>
          </p:cNvPr>
          <p:cNvPicPr>
            <a:picLocks noChangeAspect="1"/>
          </p:cNvPicPr>
          <p:nvPr/>
        </p:nvPicPr>
        <p:blipFill>
          <a:blip>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11371446" y="442117"/>
            <a:ext cx="409074" cy="457200"/>
          </a:xfrm>
          <a:prstGeom prst="rect">
            <a:avLst/>
          </a:prstGeom>
        </p:spPr>
      </p:pic>
      <p:cxnSp>
        <p:nvCxnSpPr>
          <p:cNvPr id="15" name="Straight Connector 14">
            <a:extLst>
              <a:ext uri="{FF2B5EF4-FFF2-40B4-BE49-F238E27FC236}">
                <a16:creationId xmlns:a16="http://schemas.microsoft.com/office/drawing/2014/main" id="{58B35610-E955-92EC-FD30-6BD579141609}"/>
              </a:ext>
            </a:extLst>
          </p:cNvPr>
          <p:cNvCxnSpPr>
            <a:cxnSpLocks/>
          </p:cNvCxnSpPr>
          <p:nvPr/>
        </p:nvCxnSpPr>
        <p:spPr>
          <a:xfrm>
            <a:off x="-110067" y="1143000"/>
            <a:ext cx="11247459" cy="0"/>
          </a:xfrm>
          <a:prstGeom prst="line">
            <a:avLst/>
          </a:prstGeom>
          <a:ln w="12700" cap="sq">
            <a:solidFill>
              <a:schemeClr val="bg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65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4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09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236178D-D446-4294-E16A-2A47F9033D77}"/>
              </a:ext>
            </a:extLst>
          </p:cNvPr>
          <p:cNvSpPr>
            <a:spLocks noGrp="1"/>
          </p:cNvSpPr>
          <p:nvPr>
            <p:ph type="body" sz="quarter" idx="13"/>
          </p:nvPr>
        </p:nvSpPr>
        <p:spPr/>
        <p:txBody>
          <a:bodyPr>
            <a:normAutofit/>
          </a:bodyPr>
          <a:lstStyle/>
          <a:p>
            <a:r>
              <a:rPr lang="en-US" sz="1200" dirty="0"/>
              <a:t>www.globalguardian.com/asset-security</a:t>
            </a:r>
          </a:p>
        </p:txBody>
      </p:sp>
      <p:sp>
        <p:nvSpPr>
          <p:cNvPr id="3" name="Title 2">
            <a:extLst>
              <a:ext uri="{FF2B5EF4-FFF2-40B4-BE49-F238E27FC236}">
                <a16:creationId xmlns:a16="http://schemas.microsoft.com/office/drawing/2014/main" id="{AD8EA1B1-1F77-C84C-5801-40BE602C370D}"/>
              </a:ext>
            </a:extLst>
          </p:cNvPr>
          <p:cNvSpPr>
            <a:spLocks noGrp="1"/>
          </p:cNvSpPr>
          <p:nvPr>
            <p:ph type="title"/>
          </p:nvPr>
        </p:nvSpPr>
        <p:spPr/>
        <p:txBody>
          <a:bodyPr/>
          <a:lstStyle/>
          <a:p>
            <a:r>
              <a:rPr lang="en-US" dirty="0"/>
              <a:t>Questions?</a:t>
            </a:r>
          </a:p>
        </p:txBody>
      </p:sp>
    </p:spTree>
    <p:extLst>
      <p:ext uri="{BB962C8B-B14F-4D97-AF65-F5344CB8AC3E}">
        <p14:creationId xmlns:p14="http://schemas.microsoft.com/office/powerpoint/2010/main" val="612705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f11980e-2d18-481f-843f-0fe5058a603d" xsi:nil="true"/>
    <lcf76f155ced4ddcb4097134ff3c332f xmlns="4316ba46-3e02-426a-9240-30d038f1fc9e">
      <Terms xmlns="http://schemas.microsoft.com/office/infopath/2007/PartnerControls"/>
    </lcf76f155ced4ddcb4097134ff3c332f>
    <SharedWithUsers xmlns="9f11980e-2d18-481f-843f-0fe5058a603d">
      <UserInfo>
        <DisplayName>Josh Jacunski</DisplayName>
        <AccountId>257</AccountId>
        <AccountType/>
      </UserInfo>
      <UserInfo>
        <DisplayName>Shannon Reilly</DisplayName>
        <AccountId>107</AccountId>
        <AccountType/>
      </UserInfo>
      <UserInfo>
        <DisplayName>Grant Brown</DisplayName>
        <AccountId>109</AccountId>
        <AccountType/>
      </UserInfo>
      <UserInfo>
        <DisplayName>Jimmy Hester</DisplayName>
        <AccountId>35</AccountId>
        <AccountType/>
      </UserInfo>
      <UserInfo>
        <DisplayName>Jeff Stacy</DisplayName>
        <AccountId>82</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0E78A4255A2DB4DA10802B65756FA39" ma:contentTypeVersion="18" ma:contentTypeDescription="Create a new document." ma:contentTypeScope="" ma:versionID="3d846683edf8f0969c30f29b1d0ed96d">
  <xsd:schema xmlns:xsd="http://www.w3.org/2001/XMLSchema" xmlns:xs="http://www.w3.org/2001/XMLSchema" xmlns:p="http://schemas.microsoft.com/office/2006/metadata/properties" xmlns:ns2="4316ba46-3e02-426a-9240-30d038f1fc9e" xmlns:ns3="9f11980e-2d18-481f-843f-0fe5058a603d" targetNamespace="http://schemas.microsoft.com/office/2006/metadata/properties" ma:root="true" ma:fieldsID="63b1376a55281a661f5e641ecfbdfa2d" ns2:_="" ns3:_="">
    <xsd:import namespace="4316ba46-3e02-426a-9240-30d038f1fc9e"/>
    <xsd:import namespace="9f11980e-2d18-481f-843f-0fe5058a603d"/>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lcf76f155ced4ddcb4097134ff3c332f" minOccurs="0"/>
                <xsd:element ref="ns3:TaxCatchAll" minOccurs="0"/>
                <xsd:element ref="ns2:MediaLengthInSeconds" minOccurs="0"/>
                <xsd:element ref="ns3:SharedWithUsers" minOccurs="0"/>
                <xsd:element ref="ns3:SharedWithDetails"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316ba46-3e02-426a-9240-30d038f1fc9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4ca3b1d-7eca-4e55-aea8-b5c4c468a71e" ma:termSetId="09814cd3-568e-fe90-9814-8d621ff8fb84" ma:anchorId="fba54fb3-c3e1-fe81-a776-ca4b69148c4d" ma:open="true" ma:isKeyword="false">
      <xsd:complexType>
        <xsd:sequence>
          <xsd:element ref="pc:Terms" minOccurs="0" maxOccurs="1"/>
        </xsd:sequence>
      </xsd:complexType>
    </xsd:element>
    <xsd:element name="MediaLengthInSeconds" ma:index="19" nillable="true" ma:displayName="MediaLengthInSeconds" ma:hidden="true" ma:internalName="MediaLengthInSeconds" ma:readOnly="true">
      <xsd:simpleType>
        <xsd:restriction base="dms:Unknow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11980e-2d18-481f-843f-0fe5058a603d"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5f55b1c-9d46-49ea-8170-8466bfa04ff1}" ma:internalName="TaxCatchAll" ma:showField="CatchAllData" ma:web="9f11980e-2d18-481f-843f-0fe5058a603d">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A3E132-9CDD-4AB1-9FB7-3D8445BD9DCE}">
  <ds:schemaRefs>
    <ds:schemaRef ds:uri="http://schemas.microsoft.com/office/infopath/2007/PartnerControls"/>
    <ds:schemaRef ds:uri="9f11980e-2d18-481f-843f-0fe5058a603d"/>
    <ds:schemaRef ds:uri="4316ba46-3e02-426a-9240-30d038f1fc9e"/>
    <ds:schemaRef ds:uri="http://schemas.microsoft.com/office/2006/documentManagement/types"/>
    <ds:schemaRef ds:uri="http://purl.org/dc/terms/"/>
    <ds:schemaRef ds:uri="http://schemas.microsoft.com/office/2006/metadata/properties"/>
    <ds:schemaRef ds:uri="http://purl.org/dc/elements/1.1/"/>
    <ds:schemaRef ds:uri="http://www.w3.org/XML/1998/namespace"/>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085E85FE-C663-4F8F-99BC-07719C0073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316ba46-3e02-426a-9240-30d038f1fc9e"/>
    <ds:schemaRef ds:uri="9f11980e-2d18-481f-843f-0fe5058a60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43E0E8-4348-4FAB-A1AA-906075C4CCF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12621</TotalTime>
  <Words>2207</Words>
  <Application>Microsoft Office PowerPoint</Application>
  <PresentationFormat>Widescreen</PresentationFormat>
  <Paragraphs>179</Paragraphs>
  <Slides>19</Slides>
  <Notes>4</Notes>
  <HiddenSlides>0</HiddenSlides>
  <MMClips>2</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Global Guardian | Jewelers Mutual  Pilot Program</vt:lpstr>
      <vt:lpstr>Protecting Storefronts in an Unpredictable World</vt:lpstr>
      <vt:lpstr>Global Guardian + Jewelers Mutual: Partnering to Protect</vt:lpstr>
      <vt:lpstr>Pilot Programs</vt:lpstr>
      <vt:lpstr>About Global Guardian</vt:lpstr>
      <vt:lpstr>Comprehensive Security for Jewelry Retailers</vt:lpstr>
      <vt:lpstr>Global Guardian Asset Security Solutions</vt:lpstr>
      <vt:lpstr>Security Cameras: First Line of Defense Against Theft</vt:lpstr>
      <vt:lpstr>Remote Guarding: Stopping Crime Before It Happens</vt:lpstr>
      <vt:lpstr>Intrusion Detection: Protect Your Storefront</vt:lpstr>
      <vt:lpstr>Monitoreal: Smarter Detection with AI-Powered Insights</vt:lpstr>
      <vt:lpstr>GGAS and JamAlert by DMP</vt:lpstr>
      <vt:lpstr>Access Control</vt:lpstr>
      <vt:lpstr>Why Global Guardian Asset Security?</vt:lpstr>
      <vt:lpstr>In Action Timeline (Sample)</vt:lpstr>
      <vt:lpstr>PowerPoint Presentation</vt:lpstr>
      <vt:lpstr>PowerPoint Presentation</vt:lpstr>
      <vt:lpstr>Proven Results: Rapid Detection and Prevention in Seconds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Client Renewal</dc:title>
  <dc:creator>Shannon Scully</dc:creator>
  <cp:lastModifiedBy>Holly Chirko</cp:lastModifiedBy>
  <cp:revision>44</cp:revision>
  <cp:lastPrinted>2025-10-17T19:34:23Z</cp:lastPrinted>
  <dcterms:created xsi:type="dcterms:W3CDTF">2021-02-02T17:26:44Z</dcterms:created>
  <dcterms:modified xsi:type="dcterms:W3CDTF">2026-10-21T13:48:55Z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0x010100F0E78A4255A2DB4DA10802B65756FA39</vt:lpwstr>
  </property>
  <property fmtid="{D5CDD505-2E9C-101B-9397-08002B2CF9AE}" pid="3" name="MediaServiceImageTags">
    <vt:lpwstr/>
  </property>
</Properties>
</file>